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0"/>
  </p:notesMasterIdLst>
  <p:sldIdLst>
    <p:sldId id="256" r:id="rId2"/>
    <p:sldId id="297" r:id="rId3"/>
    <p:sldId id="257" r:id="rId4"/>
    <p:sldId id="258" r:id="rId5"/>
    <p:sldId id="259" r:id="rId6"/>
    <p:sldId id="290" r:id="rId7"/>
    <p:sldId id="298" r:id="rId8"/>
    <p:sldId id="260" r:id="rId9"/>
    <p:sldId id="303" r:id="rId10"/>
    <p:sldId id="304" r:id="rId11"/>
    <p:sldId id="261" r:id="rId12"/>
    <p:sldId id="307" r:id="rId13"/>
    <p:sldId id="263" r:id="rId14"/>
    <p:sldId id="301" r:id="rId15"/>
    <p:sldId id="282" r:id="rId16"/>
    <p:sldId id="283" r:id="rId17"/>
    <p:sldId id="284" r:id="rId18"/>
    <p:sldId id="285" r:id="rId19"/>
    <p:sldId id="286" r:id="rId20"/>
    <p:sldId id="291" r:id="rId21"/>
    <p:sldId id="292" r:id="rId22"/>
    <p:sldId id="293" r:id="rId23"/>
    <p:sldId id="294" r:id="rId24"/>
    <p:sldId id="295" r:id="rId25"/>
    <p:sldId id="287" r:id="rId26"/>
    <p:sldId id="312" r:id="rId27"/>
    <p:sldId id="313" r:id="rId28"/>
    <p:sldId id="314" r:id="rId29"/>
    <p:sldId id="288" r:id="rId30"/>
    <p:sldId id="289" r:id="rId31"/>
    <p:sldId id="308" r:id="rId32"/>
    <p:sldId id="279" r:id="rId33"/>
    <p:sldId id="316" r:id="rId34"/>
    <p:sldId id="317" r:id="rId35"/>
    <p:sldId id="318" r:id="rId36"/>
    <p:sldId id="319" r:id="rId37"/>
    <p:sldId id="320" r:id="rId38"/>
    <p:sldId id="321" r:id="rId39"/>
    <p:sldId id="322" r:id="rId40"/>
    <p:sldId id="323" r:id="rId41"/>
    <p:sldId id="324" r:id="rId42"/>
    <p:sldId id="325" r:id="rId43"/>
    <p:sldId id="326" r:id="rId44"/>
    <p:sldId id="327" r:id="rId45"/>
    <p:sldId id="328" r:id="rId46"/>
    <p:sldId id="329" r:id="rId47"/>
    <p:sldId id="330" r:id="rId48"/>
    <p:sldId id="331" r:id="rId49"/>
    <p:sldId id="332" r:id="rId50"/>
    <p:sldId id="333" r:id="rId51"/>
    <p:sldId id="334" r:id="rId52"/>
    <p:sldId id="335" r:id="rId53"/>
    <p:sldId id="336" r:id="rId54"/>
    <p:sldId id="337" r:id="rId55"/>
    <p:sldId id="338" r:id="rId56"/>
    <p:sldId id="339" r:id="rId57"/>
    <p:sldId id="340" r:id="rId58"/>
    <p:sldId id="341" r:id="rId59"/>
    <p:sldId id="342" r:id="rId60"/>
    <p:sldId id="343" r:id="rId61"/>
    <p:sldId id="344" r:id="rId62"/>
    <p:sldId id="345" r:id="rId63"/>
    <p:sldId id="346" r:id="rId64"/>
    <p:sldId id="347" r:id="rId65"/>
    <p:sldId id="348" r:id="rId66"/>
    <p:sldId id="349" r:id="rId67"/>
    <p:sldId id="350" r:id="rId68"/>
    <p:sldId id="351" r:id="rId69"/>
    <p:sldId id="352" r:id="rId70"/>
    <p:sldId id="353" r:id="rId71"/>
    <p:sldId id="354" r:id="rId72"/>
    <p:sldId id="355" r:id="rId73"/>
    <p:sldId id="356" r:id="rId74"/>
    <p:sldId id="357" r:id="rId75"/>
    <p:sldId id="358" r:id="rId76"/>
    <p:sldId id="359" r:id="rId77"/>
    <p:sldId id="360" r:id="rId78"/>
    <p:sldId id="361" r:id="rId79"/>
    <p:sldId id="362" r:id="rId80"/>
    <p:sldId id="363" r:id="rId81"/>
    <p:sldId id="364" r:id="rId82"/>
    <p:sldId id="365" r:id="rId83"/>
    <p:sldId id="366" r:id="rId84"/>
    <p:sldId id="367" r:id="rId85"/>
    <p:sldId id="368" r:id="rId86"/>
    <p:sldId id="369" r:id="rId87"/>
    <p:sldId id="370" r:id="rId88"/>
    <p:sldId id="371" r:id="rId89"/>
    <p:sldId id="372" r:id="rId90"/>
    <p:sldId id="373" r:id="rId91"/>
    <p:sldId id="374" r:id="rId92"/>
    <p:sldId id="375" r:id="rId93"/>
    <p:sldId id="376" r:id="rId94"/>
    <p:sldId id="377" r:id="rId95"/>
    <p:sldId id="378" r:id="rId96"/>
    <p:sldId id="379" r:id="rId97"/>
    <p:sldId id="380" r:id="rId98"/>
    <p:sldId id="381" r:id="rId99"/>
    <p:sldId id="382" r:id="rId100"/>
    <p:sldId id="383" r:id="rId101"/>
    <p:sldId id="384" r:id="rId102"/>
    <p:sldId id="385" r:id="rId103"/>
    <p:sldId id="386" r:id="rId104"/>
    <p:sldId id="387" r:id="rId105"/>
    <p:sldId id="388" r:id="rId106"/>
    <p:sldId id="389" r:id="rId107"/>
    <p:sldId id="390" r:id="rId108"/>
    <p:sldId id="391" r:id="rId10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51" autoAdjust="0"/>
    <p:restoredTop sz="80188" autoAdjust="0"/>
  </p:normalViewPr>
  <p:slideViewPr>
    <p:cSldViewPr snapToGrid="0">
      <p:cViewPr varScale="1">
        <p:scale>
          <a:sx n="116" d="100"/>
          <a:sy n="116" d="100"/>
        </p:scale>
        <p:origin x="858"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7760F1-F524-4807-A2B0-0CA3A520E8B5}" type="datetimeFigureOut">
              <a:rPr lang="zh-CN" altLang="en-US" smtClean="0"/>
              <a:t>2021/8/27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FE3CFE-DF22-4B5B-A0F5-E9688077463A}" type="slidenum">
              <a:rPr lang="zh-CN" altLang="en-US" smtClean="0"/>
              <a:t>‹#›</a:t>
            </a:fld>
            <a:endParaRPr lang="zh-CN" altLang="en-US"/>
          </a:p>
        </p:txBody>
      </p:sp>
    </p:spTree>
    <p:extLst>
      <p:ext uri="{BB962C8B-B14F-4D97-AF65-F5344CB8AC3E}">
        <p14:creationId xmlns:p14="http://schemas.microsoft.com/office/powerpoint/2010/main" val="1802796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FE3CFE-DF22-4B5B-A0F5-E9688077463A}" type="slidenum">
              <a:rPr lang="zh-CN" altLang="en-US" smtClean="0"/>
              <a:t>11</a:t>
            </a:fld>
            <a:endParaRPr lang="zh-CN" altLang="en-US"/>
          </a:p>
        </p:txBody>
      </p:sp>
    </p:spTree>
    <p:extLst>
      <p:ext uri="{BB962C8B-B14F-4D97-AF65-F5344CB8AC3E}">
        <p14:creationId xmlns:p14="http://schemas.microsoft.com/office/powerpoint/2010/main" val="2509082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FE3CFE-DF22-4B5B-A0F5-E9688077463A}" type="slidenum">
              <a:rPr lang="zh-CN" altLang="en-US" smtClean="0"/>
              <a:t>13</a:t>
            </a:fld>
            <a:endParaRPr lang="zh-CN" altLang="en-US"/>
          </a:p>
        </p:txBody>
      </p:sp>
    </p:spTree>
    <p:extLst>
      <p:ext uri="{BB962C8B-B14F-4D97-AF65-F5344CB8AC3E}">
        <p14:creationId xmlns:p14="http://schemas.microsoft.com/office/powerpoint/2010/main" val="3810129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FE3CFE-DF22-4B5B-A0F5-E9688077463A}" type="slidenum">
              <a:rPr lang="zh-CN" altLang="en-US" smtClean="0"/>
              <a:t>15</a:t>
            </a:fld>
            <a:endParaRPr lang="zh-CN" altLang="en-US"/>
          </a:p>
        </p:txBody>
      </p:sp>
    </p:spTree>
    <p:extLst>
      <p:ext uri="{BB962C8B-B14F-4D97-AF65-F5344CB8AC3E}">
        <p14:creationId xmlns:p14="http://schemas.microsoft.com/office/powerpoint/2010/main" val="571700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FE3CFE-DF22-4B5B-A0F5-E9688077463A}" type="slidenum">
              <a:rPr lang="zh-CN" altLang="en-US" smtClean="0"/>
              <a:t>16</a:t>
            </a:fld>
            <a:endParaRPr lang="zh-CN" altLang="en-US"/>
          </a:p>
        </p:txBody>
      </p:sp>
    </p:spTree>
    <p:extLst>
      <p:ext uri="{BB962C8B-B14F-4D97-AF65-F5344CB8AC3E}">
        <p14:creationId xmlns:p14="http://schemas.microsoft.com/office/powerpoint/2010/main" val="3662488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6FE3CFE-DF22-4B5B-A0F5-E9688077463A}" type="slidenum">
              <a:rPr lang="zh-CN" altLang="en-US" smtClean="0"/>
              <a:t>55</a:t>
            </a:fld>
            <a:endParaRPr lang="zh-CN" altLang="en-US"/>
          </a:p>
        </p:txBody>
      </p:sp>
    </p:spTree>
    <p:extLst>
      <p:ext uri="{BB962C8B-B14F-4D97-AF65-F5344CB8AC3E}">
        <p14:creationId xmlns:p14="http://schemas.microsoft.com/office/powerpoint/2010/main" val="3951299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EC06FF1-938D-4DEB-A410-85B82D95D259}" type="datetimeFigureOut">
              <a:rPr lang="zh-CN" altLang="en-US" smtClean="0"/>
              <a:t>2021/8/27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54936A-00C3-4397-8DEE-4AF28F24C83E}" type="slidenum">
              <a:rPr lang="zh-CN" altLang="en-US" smtClean="0"/>
              <a:t>‹#›</a:t>
            </a:fld>
            <a:endParaRPr lang="zh-CN" altLang="en-US"/>
          </a:p>
        </p:txBody>
      </p:sp>
    </p:spTree>
    <p:extLst>
      <p:ext uri="{BB962C8B-B14F-4D97-AF65-F5344CB8AC3E}">
        <p14:creationId xmlns:p14="http://schemas.microsoft.com/office/powerpoint/2010/main" val="3383649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EC06FF1-938D-4DEB-A410-85B82D95D259}" type="datetimeFigureOut">
              <a:rPr lang="zh-CN" altLang="en-US" smtClean="0"/>
              <a:t>2021/8/27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54936A-00C3-4397-8DEE-4AF28F24C83E}" type="slidenum">
              <a:rPr lang="zh-CN" altLang="en-US" smtClean="0"/>
              <a:t>‹#›</a:t>
            </a:fld>
            <a:endParaRPr lang="zh-CN" altLang="en-US"/>
          </a:p>
        </p:txBody>
      </p:sp>
    </p:spTree>
    <p:extLst>
      <p:ext uri="{BB962C8B-B14F-4D97-AF65-F5344CB8AC3E}">
        <p14:creationId xmlns:p14="http://schemas.microsoft.com/office/powerpoint/2010/main" val="2904758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EC06FF1-938D-4DEB-A410-85B82D95D259}" type="datetimeFigureOut">
              <a:rPr lang="zh-CN" altLang="en-US" smtClean="0"/>
              <a:t>2021/8/27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54936A-00C3-4397-8DEE-4AF28F24C83E}" type="slidenum">
              <a:rPr lang="zh-CN" altLang="en-US" smtClean="0"/>
              <a:t>‹#›</a:t>
            </a:fld>
            <a:endParaRPr lang="zh-CN" altLang="en-US"/>
          </a:p>
        </p:txBody>
      </p:sp>
    </p:spTree>
    <p:extLst>
      <p:ext uri="{BB962C8B-B14F-4D97-AF65-F5344CB8AC3E}">
        <p14:creationId xmlns:p14="http://schemas.microsoft.com/office/powerpoint/2010/main" val="3333158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EC06FF1-938D-4DEB-A410-85B82D95D259}" type="datetimeFigureOut">
              <a:rPr lang="zh-CN" altLang="en-US" smtClean="0"/>
              <a:t>2021/8/27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54936A-00C3-4397-8DEE-4AF28F24C83E}" type="slidenum">
              <a:rPr lang="zh-CN" altLang="en-US" smtClean="0"/>
              <a:t>‹#›</a:t>
            </a:fld>
            <a:endParaRPr lang="zh-CN" altLang="en-US"/>
          </a:p>
        </p:txBody>
      </p:sp>
    </p:spTree>
    <p:extLst>
      <p:ext uri="{BB962C8B-B14F-4D97-AF65-F5344CB8AC3E}">
        <p14:creationId xmlns:p14="http://schemas.microsoft.com/office/powerpoint/2010/main" val="359374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EC06FF1-938D-4DEB-A410-85B82D95D259}" type="datetimeFigureOut">
              <a:rPr lang="zh-CN" altLang="en-US" smtClean="0"/>
              <a:t>2021/8/27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54936A-00C3-4397-8DEE-4AF28F24C83E}" type="slidenum">
              <a:rPr lang="zh-CN" altLang="en-US" smtClean="0"/>
              <a:t>‹#›</a:t>
            </a:fld>
            <a:endParaRPr lang="zh-CN" altLang="en-US"/>
          </a:p>
        </p:txBody>
      </p:sp>
    </p:spTree>
    <p:extLst>
      <p:ext uri="{BB962C8B-B14F-4D97-AF65-F5344CB8AC3E}">
        <p14:creationId xmlns:p14="http://schemas.microsoft.com/office/powerpoint/2010/main" val="126078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EC06FF1-938D-4DEB-A410-85B82D95D259}" type="datetimeFigureOut">
              <a:rPr lang="zh-CN" altLang="en-US" smtClean="0"/>
              <a:t>2021/8/27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54936A-00C3-4397-8DEE-4AF28F24C83E}" type="slidenum">
              <a:rPr lang="zh-CN" altLang="en-US" smtClean="0"/>
              <a:t>‹#›</a:t>
            </a:fld>
            <a:endParaRPr lang="zh-CN" altLang="en-US"/>
          </a:p>
        </p:txBody>
      </p:sp>
    </p:spTree>
    <p:extLst>
      <p:ext uri="{BB962C8B-B14F-4D97-AF65-F5344CB8AC3E}">
        <p14:creationId xmlns:p14="http://schemas.microsoft.com/office/powerpoint/2010/main" val="869046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EC06FF1-938D-4DEB-A410-85B82D95D259}" type="datetimeFigureOut">
              <a:rPr lang="zh-CN" altLang="en-US" smtClean="0"/>
              <a:t>2021/8/27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B54936A-00C3-4397-8DEE-4AF28F24C83E}" type="slidenum">
              <a:rPr lang="zh-CN" altLang="en-US" smtClean="0"/>
              <a:t>‹#›</a:t>
            </a:fld>
            <a:endParaRPr lang="zh-CN" altLang="en-US"/>
          </a:p>
        </p:txBody>
      </p:sp>
    </p:spTree>
    <p:extLst>
      <p:ext uri="{BB962C8B-B14F-4D97-AF65-F5344CB8AC3E}">
        <p14:creationId xmlns:p14="http://schemas.microsoft.com/office/powerpoint/2010/main" val="3157995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EC06FF1-938D-4DEB-A410-85B82D95D259}" type="datetimeFigureOut">
              <a:rPr lang="zh-CN" altLang="en-US" smtClean="0"/>
              <a:t>2021/8/27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B54936A-00C3-4397-8DEE-4AF28F24C83E}" type="slidenum">
              <a:rPr lang="zh-CN" altLang="en-US" smtClean="0"/>
              <a:t>‹#›</a:t>
            </a:fld>
            <a:endParaRPr lang="zh-CN" altLang="en-US"/>
          </a:p>
        </p:txBody>
      </p:sp>
    </p:spTree>
    <p:extLst>
      <p:ext uri="{BB962C8B-B14F-4D97-AF65-F5344CB8AC3E}">
        <p14:creationId xmlns:p14="http://schemas.microsoft.com/office/powerpoint/2010/main" val="1915229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C06FF1-938D-4DEB-A410-85B82D95D259}" type="datetimeFigureOut">
              <a:rPr lang="zh-CN" altLang="en-US" smtClean="0"/>
              <a:t>2021/8/27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B54936A-00C3-4397-8DEE-4AF28F24C83E}" type="slidenum">
              <a:rPr lang="zh-CN" altLang="en-US" smtClean="0"/>
              <a:t>‹#›</a:t>
            </a:fld>
            <a:endParaRPr lang="zh-CN" altLang="en-US"/>
          </a:p>
        </p:txBody>
      </p:sp>
    </p:spTree>
    <p:extLst>
      <p:ext uri="{BB962C8B-B14F-4D97-AF65-F5344CB8AC3E}">
        <p14:creationId xmlns:p14="http://schemas.microsoft.com/office/powerpoint/2010/main" val="3555687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EC06FF1-938D-4DEB-A410-85B82D95D259}" type="datetimeFigureOut">
              <a:rPr lang="zh-CN" altLang="en-US" smtClean="0"/>
              <a:t>2021/8/27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54936A-00C3-4397-8DEE-4AF28F24C83E}" type="slidenum">
              <a:rPr lang="zh-CN" altLang="en-US" smtClean="0"/>
              <a:t>‹#›</a:t>
            </a:fld>
            <a:endParaRPr lang="zh-CN" altLang="en-US"/>
          </a:p>
        </p:txBody>
      </p:sp>
    </p:spTree>
    <p:extLst>
      <p:ext uri="{BB962C8B-B14F-4D97-AF65-F5344CB8AC3E}">
        <p14:creationId xmlns:p14="http://schemas.microsoft.com/office/powerpoint/2010/main" val="1029345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EC06FF1-938D-4DEB-A410-85B82D95D259}" type="datetimeFigureOut">
              <a:rPr lang="zh-CN" altLang="en-US" smtClean="0"/>
              <a:t>2021/8/27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54936A-00C3-4397-8DEE-4AF28F24C83E}" type="slidenum">
              <a:rPr lang="zh-CN" altLang="en-US" smtClean="0"/>
              <a:t>‹#›</a:t>
            </a:fld>
            <a:endParaRPr lang="zh-CN" altLang="en-US"/>
          </a:p>
        </p:txBody>
      </p:sp>
    </p:spTree>
    <p:extLst>
      <p:ext uri="{BB962C8B-B14F-4D97-AF65-F5344CB8AC3E}">
        <p14:creationId xmlns:p14="http://schemas.microsoft.com/office/powerpoint/2010/main" val="1576822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C06FF1-938D-4DEB-A410-85B82D95D259}" type="datetimeFigureOut">
              <a:rPr lang="zh-CN" altLang="en-US" smtClean="0"/>
              <a:t>2021/8/27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54936A-00C3-4397-8DEE-4AF28F24C83E}" type="slidenum">
              <a:rPr lang="zh-CN" altLang="en-US" smtClean="0"/>
              <a:t>‹#›</a:t>
            </a:fld>
            <a:endParaRPr lang="zh-CN" altLang="en-US"/>
          </a:p>
        </p:txBody>
      </p:sp>
      <p:pic>
        <p:nvPicPr>
          <p:cNvPr id="7" name="图片 6"/>
          <p:cNvPicPr>
            <a:picLocks noChangeAspect="1"/>
          </p:cNvPicPr>
          <p:nvPr userDrawn="1"/>
        </p:nvPicPr>
        <p:blipFill>
          <a:blip r:embed="rId13">
            <a:lum bright="70000" contrast="-70000"/>
          </a:blip>
          <a:stretch>
            <a:fillRect/>
          </a:stretch>
        </p:blipFill>
        <p:spPr>
          <a:xfrm>
            <a:off x="6927056" y="0"/>
            <a:ext cx="2216944" cy="700564"/>
          </a:xfrm>
          <a:prstGeom prst="rect">
            <a:avLst/>
          </a:prstGeom>
          <a:effectLst/>
        </p:spPr>
      </p:pic>
    </p:spTree>
    <p:extLst>
      <p:ext uri="{BB962C8B-B14F-4D97-AF65-F5344CB8AC3E}">
        <p14:creationId xmlns:p14="http://schemas.microsoft.com/office/powerpoint/2010/main" val="28431441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iscv-boom/riscv-boom" TargetMode="External"/><Relationship Id="rId7" Type="http://schemas.openxmlformats.org/officeDocument/2006/relationships/image" Target="../media/image10.png"/><Relationship Id="rId2" Type="http://schemas.openxmlformats.org/officeDocument/2006/relationships/hyperlink" Target="https://github.com/chipsalliance/rocket-chip"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github.com/riscv-mcu/e203_hbirdv2" TargetMode="External"/><Relationship Id="rId4" Type="http://schemas.openxmlformats.org/officeDocument/2006/relationships/hyperlink" Target="https://github.com/pulp-platform/pulpin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riscv"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www.gnu.org/software/binutils" TargetMode="External"/><Relationship Id="rId5" Type="http://schemas.openxmlformats.org/officeDocument/2006/relationships/hyperlink" Target="https://gcc.gnu.org/" TargetMode="Externa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xicongye/compiler-design"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1</a:t>
            </a:r>
            <a:r>
              <a:rPr lang="en-US" altLang="zh-CN" dirty="0" smtClean="0"/>
              <a:t> </a:t>
            </a:r>
            <a:r>
              <a:rPr lang="zh-CN" altLang="en-US" dirty="0" smtClean="0"/>
              <a:t>引论</a:t>
            </a:r>
            <a:endParaRPr lang="zh-CN" altLang="en-US" dirty="0"/>
          </a:p>
        </p:txBody>
      </p:sp>
      <p:sp>
        <p:nvSpPr>
          <p:cNvPr id="3" name="副标题 2"/>
          <p:cNvSpPr>
            <a:spLocks noGrp="1"/>
          </p:cNvSpPr>
          <p:nvPr>
            <p:ph type="subTitle" idx="1"/>
          </p:nvPr>
        </p:nvSpPr>
        <p:spPr/>
        <p:txBody>
          <a:bodyPr/>
          <a:lstStyle/>
          <a:p>
            <a:r>
              <a:rPr lang="zh-CN" altLang="en-US" dirty="0"/>
              <a:t>潘志铭</a:t>
            </a:r>
          </a:p>
        </p:txBody>
      </p:sp>
    </p:spTree>
    <p:extLst>
      <p:ext uri="{BB962C8B-B14F-4D97-AF65-F5344CB8AC3E}">
        <p14:creationId xmlns:p14="http://schemas.microsoft.com/office/powerpoint/2010/main" val="2868945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RISC-V</a:t>
            </a:r>
            <a:r>
              <a:rPr lang="zh-CN" altLang="en-US" dirty="0"/>
              <a:t>的特点</a:t>
            </a:r>
          </a:p>
        </p:txBody>
      </p:sp>
      <p:sp>
        <p:nvSpPr>
          <p:cNvPr id="3" name="内容占位符 2"/>
          <p:cNvSpPr>
            <a:spLocks noGrp="1"/>
          </p:cNvSpPr>
          <p:nvPr>
            <p:ph idx="1"/>
          </p:nvPr>
        </p:nvSpPr>
        <p:spPr/>
        <p:txBody>
          <a:bodyPr/>
          <a:lstStyle/>
          <a:p>
            <a:r>
              <a:rPr lang="zh-CN" altLang="en-US" dirty="0" smtClean="0"/>
              <a:t>模块化设计</a:t>
            </a:r>
            <a:endParaRPr lang="en-US" altLang="zh-CN" dirty="0" smtClean="0"/>
          </a:p>
          <a:p>
            <a:pPr lvl="1"/>
            <a:r>
              <a:rPr lang="zh-CN" altLang="en-US" dirty="0"/>
              <a:t>用户能够灵活选择不同的模块组合，来实现自己定制</a:t>
            </a:r>
            <a:r>
              <a:rPr lang="zh-CN" altLang="en-US" dirty="0" smtClean="0"/>
              <a:t>化设备的需要。</a:t>
            </a:r>
            <a:endParaRPr lang="en-US" altLang="zh-CN" dirty="0" smtClean="0"/>
          </a:p>
          <a:p>
            <a:r>
              <a:rPr lang="zh-CN" altLang="en-US" dirty="0" smtClean="0"/>
              <a:t>完整的工具链</a:t>
            </a:r>
            <a:endParaRPr lang="en-US" altLang="zh-CN" dirty="0" smtClean="0"/>
          </a:p>
          <a:p>
            <a:pPr lvl="1"/>
            <a:r>
              <a:rPr lang="en-US" altLang="zh-CN" dirty="0"/>
              <a:t>RISC-V</a:t>
            </a:r>
            <a:r>
              <a:rPr lang="zh-CN" altLang="en-US" dirty="0"/>
              <a:t>社区提供了完整的工具链，并且</a:t>
            </a:r>
            <a:r>
              <a:rPr lang="en-US" altLang="zh-CN" dirty="0"/>
              <a:t>RISC-V</a:t>
            </a:r>
            <a:r>
              <a:rPr lang="zh-CN" altLang="en-US" dirty="0"/>
              <a:t>基金会持续维护该工具链。当前</a:t>
            </a:r>
            <a:r>
              <a:rPr lang="en-US" altLang="zh-CN" dirty="0"/>
              <a:t>RISC-V</a:t>
            </a:r>
            <a:r>
              <a:rPr lang="zh-CN" altLang="en-US" dirty="0"/>
              <a:t>的支持已经合并到主要的工具中，比如编译工具链</a:t>
            </a:r>
            <a:r>
              <a:rPr lang="en-US" altLang="zh-CN" dirty="0" err="1"/>
              <a:t>gcc</a:t>
            </a:r>
            <a:r>
              <a:rPr lang="en-US" altLang="zh-CN" dirty="0"/>
              <a:t>, </a:t>
            </a:r>
            <a:r>
              <a:rPr lang="zh-CN" altLang="en-US" dirty="0"/>
              <a:t>仿真工具</a:t>
            </a:r>
            <a:r>
              <a:rPr lang="en-US" altLang="zh-CN" dirty="0" err="1" smtClean="0"/>
              <a:t>qemu</a:t>
            </a:r>
            <a:r>
              <a:rPr lang="zh-CN" altLang="en-US" dirty="0" smtClean="0"/>
              <a:t>等。</a:t>
            </a:r>
            <a:endParaRPr lang="en-US" altLang="zh-CN" dirty="0" smtClean="0"/>
          </a:p>
          <a:p>
            <a:r>
              <a:rPr lang="zh-CN" altLang="en-US" dirty="0" smtClean="0"/>
              <a:t>社区贡献</a:t>
            </a:r>
            <a:endParaRPr lang="en-US" altLang="zh-CN" dirty="0" smtClean="0"/>
          </a:p>
          <a:p>
            <a:pPr lvl="1"/>
            <a:r>
              <a:rPr lang="zh-CN" altLang="en-US" dirty="0"/>
              <a:t>完整的工具链维护，大量的开源项目</a:t>
            </a:r>
            <a:r>
              <a:rPr lang="zh-CN" altLang="en-US" dirty="0" smtClean="0"/>
              <a:t>。</a:t>
            </a:r>
            <a:r>
              <a:rPr lang="en-US" altLang="zh-CN" dirty="0" err="1" smtClean="0"/>
              <a:t>risc</a:t>
            </a:r>
            <a:r>
              <a:rPr lang="en-US" altLang="zh-CN" dirty="0" smtClean="0"/>
              <a:t>-v</a:t>
            </a:r>
            <a:r>
              <a:rPr lang="zh-CN" altLang="en-US" dirty="0" smtClean="0"/>
              <a:t>的</a:t>
            </a:r>
            <a:r>
              <a:rPr lang="en-US" altLang="zh-CN" dirty="0"/>
              <a:t>google</a:t>
            </a:r>
            <a:r>
              <a:rPr lang="zh-CN" altLang="en-US" dirty="0"/>
              <a:t>讨论组</a:t>
            </a:r>
            <a:r>
              <a:rPr lang="en-US" altLang="zh-CN" dirty="0"/>
              <a:t>(</a:t>
            </a:r>
            <a:r>
              <a:rPr lang="zh-CN" altLang="en-US" dirty="0"/>
              <a:t>名称：</a:t>
            </a:r>
            <a:r>
              <a:rPr lang="en-US" altLang="zh-CN" dirty="0"/>
              <a:t>RISC-V ISA Dev)</a:t>
            </a:r>
            <a:r>
              <a:rPr lang="zh-CN" altLang="en-US" dirty="0"/>
              <a:t>吸引各地自愿者参与讨论来不断改进</a:t>
            </a:r>
            <a:r>
              <a:rPr lang="en-US" altLang="zh-CN" dirty="0" err="1"/>
              <a:t>risc</a:t>
            </a:r>
            <a:r>
              <a:rPr lang="en-US" altLang="zh-CN" dirty="0"/>
              <a:t>-v</a:t>
            </a:r>
            <a:r>
              <a:rPr lang="zh-CN" altLang="en-US" dirty="0"/>
              <a:t>架构。</a:t>
            </a:r>
          </a:p>
        </p:txBody>
      </p:sp>
    </p:spTree>
    <p:extLst>
      <p:ext uri="{BB962C8B-B14F-4D97-AF65-F5344CB8AC3E}">
        <p14:creationId xmlns:p14="http://schemas.microsoft.com/office/powerpoint/2010/main" val="84413804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F0454BC-4FD0-4087-AFB4-4A99DD36C0DE}"/>
              </a:ext>
            </a:extLst>
          </p:cNvPr>
          <p:cNvSpPr>
            <a:spLocks noGrp="1"/>
          </p:cNvSpPr>
          <p:nvPr>
            <p:ph type="title"/>
          </p:nvPr>
        </p:nvSpPr>
        <p:spPr/>
        <p:txBody>
          <a:bodyPr/>
          <a:lstStyle/>
          <a:p>
            <a:r>
              <a:rPr lang="zh-CN" altLang="en-US" dirty="0" smtClean="0"/>
              <a:t>确定</a:t>
            </a:r>
            <a:r>
              <a:rPr lang="zh-CN" altLang="en-US" dirty="0"/>
              <a:t>指令码</a:t>
            </a:r>
            <a:r>
              <a:rPr lang="en-US" altLang="zh-CN" dirty="0"/>
              <a:t> </a:t>
            </a:r>
            <a:endParaRPr lang="zh-CN" altLang="en-US" dirty="0"/>
          </a:p>
        </p:txBody>
      </p:sp>
      <p:sp>
        <p:nvSpPr>
          <p:cNvPr id="3" name="内容占位符 2">
            <a:extLst>
              <a:ext uri="{FF2B5EF4-FFF2-40B4-BE49-F238E27FC236}">
                <a16:creationId xmlns:a16="http://schemas.microsoft.com/office/drawing/2014/main" xmlns="" id="{3F71CD94-F9C2-4F65-9DBC-D0FCF46DAE91}"/>
              </a:ext>
            </a:extLst>
          </p:cNvPr>
          <p:cNvSpPr>
            <a:spLocks noGrp="1"/>
          </p:cNvSpPr>
          <p:nvPr>
            <p:ph idx="1"/>
          </p:nvPr>
        </p:nvSpPr>
        <p:spPr/>
        <p:txBody>
          <a:bodyPr/>
          <a:lstStyle/>
          <a:p>
            <a:r>
              <a:rPr lang="zh-CN" altLang="en-US" dirty="0"/>
              <a:t>最终确定的指令码</a:t>
            </a:r>
            <a:endParaRPr lang="en-US" altLang="zh-CN" dirty="0"/>
          </a:p>
          <a:p>
            <a:pPr marL="0" indent="0">
              <a:buNone/>
            </a:pPr>
            <a:r>
              <a:rPr lang="zh-CN" altLang="en-US" sz="1800" dirty="0">
                <a:latin typeface="Arial" panose="020B0604020202020204" pitchFamily="34" charset="0"/>
                <a:ea typeface="宋体" panose="02010600030101010101" pitchFamily="2" charset="-122"/>
              </a:rPr>
              <a:t>由于</a:t>
            </a:r>
            <a:r>
              <a:rPr lang="en-US" altLang="zh-CN" sz="1800" dirty="0">
                <a:latin typeface="Arial" panose="020B0604020202020204" pitchFamily="34" charset="0"/>
                <a:ea typeface="宋体" panose="02010600030101010101" pitchFamily="2" charset="-122"/>
              </a:rPr>
              <a:t>funct7</a:t>
            </a:r>
            <a:r>
              <a:rPr lang="zh-CN" altLang="en-US" sz="1800" dirty="0">
                <a:latin typeface="Arial" panose="020B0604020202020204" pitchFamily="34" charset="0"/>
                <a:ea typeface="宋体" panose="02010600030101010101" pitchFamily="2" charset="-122"/>
              </a:rPr>
              <a:t>没有特别的约束，我们这里选定为</a:t>
            </a:r>
            <a:r>
              <a:rPr lang="en-US" altLang="zh-CN" sz="1800" dirty="0">
                <a:latin typeface="Arial" panose="020B0604020202020204" pitchFamily="34" charset="0"/>
                <a:ea typeface="宋体" panose="02010600030101010101" pitchFamily="2" charset="-122"/>
              </a:rPr>
              <a:t>7’b101_0111.</a:t>
            </a:r>
            <a:endParaRPr lang="zh-CN" altLang="en-US" sz="1800" dirty="0">
              <a:latin typeface="Arial" panose="020B0604020202020204" pitchFamily="34" charset="0"/>
              <a:ea typeface="宋体" panose="02010600030101010101" pitchFamily="2" charset="-122"/>
            </a:endParaRPr>
          </a:p>
          <a:p>
            <a:endParaRPr lang="zh-CN" altLang="en-US" dirty="0"/>
          </a:p>
        </p:txBody>
      </p:sp>
      <p:pic>
        <p:nvPicPr>
          <p:cNvPr id="4" name="图片 3">
            <a:extLst>
              <a:ext uri="{FF2B5EF4-FFF2-40B4-BE49-F238E27FC236}">
                <a16:creationId xmlns:a16="http://schemas.microsoft.com/office/drawing/2014/main" xmlns="" id="{5603BEDA-B421-49ED-9E0F-662A687DFF3B}"/>
              </a:ext>
            </a:extLst>
          </p:cNvPr>
          <p:cNvPicPr>
            <a:picLocks noChangeAspect="1"/>
          </p:cNvPicPr>
          <p:nvPr/>
        </p:nvPicPr>
        <p:blipFill>
          <a:blip r:embed="rId2"/>
          <a:stretch>
            <a:fillRect/>
          </a:stretch>
        </p:blipFill>
        <p:spPr>
          <a:xfrm>
            <a:off x="1381524" y="3429000"/>
            <a:ext cx="6380952" cy="1495238"/>
          </a:xfrm>
          <a:prstGeom prst="rect">
            <a:avLst/>
          </a:prstGeom>
        </p:spPr>
      </p:pic>
    </p:spTree>
    <p:extLst>
      <p:ext uri="{BB962C8B-B14F-4D97-AF65-F5344CB8AC3E}">
        <p14:creationId xmlns:p14="http://schemas.microsoft.com/office/powerpoint/2010/main" val="7040361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394EDBA-4090-43FA-8F16-0B1E0FE21461}"/>
              </a:ext>
            </a:extLst>
          </p:cNvPr>
          <p:cNvSpPr>
            <a:spLocks noGrp="1"/>
          </p:cNvSpPr>
          <p:nvPr>
            <p:ph type="title"/>
          </p:nvPr>
        </p:nvSpPr>
        <p:spPr/>
        <p:txBody>
          <a:bodyPr/>
          <a:lstStyle/>
          <a:p>
            <a:r>
              <a:rPr lang="zh-CN" altLang="en-US" dirty="0" smtClean="0"/>
              <a:t>为</a:t>
            </a:r>
            <a:r>
              <a:rPr lang="en-US" altLang="zh-CN" dirty="0" err="1"/>
              <a:t>binutils</a:t>
            </a:r>
            <a:r>
              <a:rPr lang="zh-CN" altLang="en-US" dirty="0"/>
              <a:t>增加自定义指令</a:t>
            </a:r>
          </a:p>
        </p:txBody>
      </p:sp>
      <p:sp>
        <p:nvSpPr>
          <p:cNvPr id="3" name="内容占位符 2">
            <a:extLst>
              <a:ext uri="{FF2B5EF4-FFF2-40B4-BE49-F238E27FC236}">
                <a16:creationId xmlns:a16="http://schemas.microsoft.com/office/drawing/2014/main" xmlns="" id="{57C01574-122F-42E5-8B17-B54A2737A047}"/>
              </a:ext>
            </a:extLst>
          </p:cNvPr>
          <p:cNvSpPr>
            <a:spLocks noGrp="1"/>
          </p:cNvSpPr>
          <p:nvPr>
            <p:ph idx="1"/>
          </p:nvPr>
        </p:nvSpPr>
        <p:spPr/>
        <p:txBody>
          <a:bodyPr/>
          <a:lstStyle/>
          <a:p>
            <a:r>
              <a:rPr lang="zh-CN" altLang="en-US" dirty="0"/>
              <a:t>修改</a:t>
            </a:r>
            <a:r>
              <a:rPr lang="en-US" altLang="zh-CN" dirty="0" err="1"/>
              <a:t>riscv-opc.c</a:t>
            </a:r>
            <a:r>
              <a:rPr lang="zh-CN" altLang="en-US" dirty="0"/>
              <a:t>文件和</a:t>
            </a:r>
            <a:r>
              <a:rPr lang="en-US" altLang="zh-CN" dirty="0" err="1"/>
              <a:t>riscv-opc.h</a:t>
            </a:r>
            <a:r>
              <a:rPr lang="zh-CN" altLang="en-US" dirty="0"/>
              <a:t>文件：</a:t>
            </a:r>
          </a:p>
        </p:txBody>
      </p:sp>
      <p:pic>
        <p:nvPicPr>
          <p:cNvPr id="5" name="图片 4">
            <a:extLst>
              <a:ext uri="{FF2B5EF4-FFF2-40B4-BE49-F238E27FC236}">
                <a16:creationId xmlns:a16="http://schemas.microsoft.com/office/drawing/2014/main" xmlns="" id="{D1798930-68CF-4168-AA56-D7AE0E239860}"/>
              </a:ext>
            </a:extLst>
          </p:cNvPr>
          <p:cNvPicPr>
            <a:picLocks noChangeAspect="1"/>
          </p:cNvPicPr>
          <p:nvPr/>
        </p:nvPicPr>
        <p:blipFill>
          <a:blip r:embed="rId2"/>
          <a:stretch>
            <a:fillRect/>
          </a:stretch>
        </p:blipFill>
        <p:spPr>
          <a:xfrm>
            <a:off x="628650" y="2243686"/>
            <a:ext cx="4459221" cy="4444623"/>
          </a:xfrm>
          <a:prstGeom prst="rect">
            <a:avLst/>
          </a:prstGeom>
        </p:spPr>
      </p:pic>
      <p:sp>
        <p:nvSpPr>
          <p:cNvPr id="6" name="文本框 9">
            <a:extLst>
              <a:ext uri="{FF2B5EF4-FFF2-40B4-BE49-F238E27FC236}">
                <a16:creationId xmlns:a16="http://schemas.microsoft.com/office/drawing/2014/main" xmlns="" id="{56FBC514-4D10-41CD-B3A2-AA6F1DB8740C}"/>
              </a:ext>
            </a:extLst>
          </p:cNvPr>
          <p:cNvSpPr txBox="1">
            <a:spLocks noChangeArrowheads="1"/>
          </p:cNvSpPr>
          <p:nvPr/>
        </p:nvSpPr>
        <p:spPr bwMode="auto">
          <a:xfrm>
            <a:off x="4892634" y="2327564"/>
            <a:ext cx="3954483" cy="2410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defTabSz="685800">
              <a:defRPr>
                <a:solidFill>
                  <a:schemeClr val="tx1"/>
                </a:solidFill>
                <a:latin typeface="Arial" panose="020B0604020202020204" pitchFamily="34" charset="0"/>
                <a:ea typeface="宋体" panose="02010600030101010101" pitchFamily="2" charset="-122"/>
              </a:defRPr>
            </a:lvl1pPr>
            <a:lvl2pPr defTabSz="685800">
              <a:defRPr>
                <a:solidFill>
                  <a:schemeClr val="tx1"/>
                </a:solidFill>
                <a:latin typeface="Arial" panose="020B0604020202020204" pitchFamily="34" charset="0"/>
                <a:ea typeface="宋体" panose="02010600030101010101" pitchFamily="2" charset="-122"/>
              </a:defRPr>
            </a:lvl2pPr>
            <a:lvl3pPr defTabSz="685800">
              <a:defRPr>
                <a:solidFill>
                  <a:schemeClr val="tx1"/>
                </a:solidFill>
                <a:latin typeface="Arial" panose="020B0604020202020204" pitchFamily="34" charset="0"/>
                <a:ea typeface="宋体" panose="02010600030101010101" pitchFamily="2" charset="-122"/>
              </a:defRPr>
            </a:lvl3pPr>
            <a:lvl4pPr defTabSz="685800">
              <a:defRPr>
                <a:solidFill>
                  <a:schemeClr val="tx1"/>
                </a:solidFill>
                <a:latin typeface="Arial" panose="020B0604020202020204" pitchFamily="34" charset="0"/>
                <a:ea typeface="宋体" panose="02010600030101010101" pitchFamily="2" charset="-122"/>
              </a:defRPr>
            </a:lvl4pPr>
            <a:lvl5pPr defTabSz="685800">
              <a:defRPr>
                <a:solidFill>
                  <a:schemeClr val="tx1"/>
                </a:solidFill>
                <a:latin typeface="Arial" panose="020B0604020202020204" pitchFamily="34" charset="0"/>
                <a:ea typeface="宋体" panose="02010600030101010101" pitchFamily="2" charset="-122"/>
              </a:defRPr>
            </a:lvl5pPr>
            <a:lvl6pPr defTabSz="685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defTabSz="685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defTabSz="685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defTabSz="685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750"/>
              </a:spcBef>
              <a:buFont typeface="Arial" panose="020B0604020202020204" pitchFamily="34" charset="0"/>
              <a:buNone/>
            </a:pPr>
            <a:r>
              <a:rPr lang="zh-CN" altLang="en-US" dirty="0"/>
              <a:t>   汇编器需要定义一些宏来确定指令编码，其中有两个宏是一定要定义的，分别是 </a:t>
            </a:r>
            <a:r>
              <a:rPr lang="en-US" altLang="zh-CN" dirty="0"/>
              <a:t>MATCH </a:t>
            </a:r>
            <a:r>
              <a:rPr lang="zh-CN" altLang="en-US" dirty="0"/>
              <a:t>和 </a:t>
            </a:r>
            <a:r>
              <a:rPr lang="en-US" altLang="zh-CN" dirty="0"/>
              <a:t>MASK</a:t>
            </a:r>
            <a:r>
              <a:rPr lang="zh-CN" altLang="en-US" dirty="0"/>
              <a:t>，其中</a:t>
            </a:r>
            <a:r>
              <a:rPr lang="en-US" altLang="zh-CN" dirty="0"/>
              <a:t>MATCH</a:t>
            </a:r>
            <a:r>
              <a:rPr lang="zh-CN" altLang="en-US" dirty="0"/>
              <a:t>宏定义用来识别指令码，</a:t>
            </a:r>
            <a:r>
              <a:rPr lang="en-US" altLang="zh-CN" dirty="0"/>
              <a:t>MASK</a:t>
            </a:r>
            <a:r>
              <a:rPr lang="zh-CN" altLang="en-US" dirty="0"/>
              <a:t>宏定义用来获取指令码，在生成指令码时，汇编器会这样使用这些宏定义：</a:t>
            </a:r>
            <a:endParaRPr lang="en-US" altLang="zh-CN" dirty="0"/>
          </a:p>
          <a:p>
            <a:pPr>
              <a:spcBef>
                <a:spcPts val="750"/>
              </a:spcBef>
              <a:buFont typeface="Arial" panose="020B0604020202020204" pitchFamily="34" charset="0"/>
              <a:buNone/>
            </a:pPr>
            <a:r>
              <a:rPr lang="en-US" altLang="zh-CN" dirty="0"/>
              <a:t>       ((</a:t>
            </a:r>
            <a:r>
              <a:rPr lang="en-US" altLang="zh-CN" dirty="0" err="1"/>
              <a:t>insn</a:t>
            </a:r>
            <a:r>
              <a:rPr lang="en-US" altLang="zh-CN" dirty="0"/>
              <a:t> ^ MATCH) &amp; MASK) == 0. </a:t>
            </a:r>
            <a:endParaRPr lang="zh-CN" altLang="en-US" dirty="0">
              <a:latin typeface="+mn-lt"/>
              <a:ea typeface="+mn-ea"/>
            </a:endParaRPr>
          </a:p>
        </p:txBody>
      </p:sp>
    </p:spTree>
    <p:extLst>
      <p:ext uri="{BB962C8B-B14F-4D97-AF65-F5344CB8AC3E}">
        <p14:creationId xmlns:p14="http://schemas.microsoft.com/office/powerpoint/2010/main" val="30342822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BA63C5A-1E95-4799-8520-B160CCA4FFE5}"/>
              </a:ext>
            </a:extLst>
          </p:cNvPr>
          <p:cNvSpPr>
            <a:spLocks noGrp="1"/>
          </p:cNvSpPr>
          <p:nvPr>
            <p:ph type="title"/>
          </p:nvPr>
        </p:nvSpPr>
        <p:spPr/>
        <p:txBody>
          <a:bodyPr/>
          <a:lstStyle/>
          <a:p>
            <a:r>
              <a:rPr lang="zh-CN" altLang="en-US" dirty="0" smtClean="0"/>
              <a:t>为</a:t>
            </a:r>
            <a:r>
              <a:rPr lang="en-US" altLang="zh-CN" dirty="0" err="1"/>
              <a:t>gcc</a:t>
            </a:r>
            <a:r>
              <a:rPr lang="zh-CN" altLang="en-US" dirty="0"/>
              <a:t>增加自定义指令</a:t>
            </a:r>
          </a:p>
        </p:txBody>
      </p:sp>
      <p:sp>
        <p:nvSpPr>
          <p:cNvPr id="3" name="内容占位符 2">
            <a:extLst>
              <a:ext uri="{FF2B5EF4-FFF2-40B4-BE49-F238E27FC236}">
                <a16:creationId xmlns:a16="http://schemas.microsoft.com/office/drawing/2014/main" xmlns="" id="{90CEEF83-D92F-4A93-9928-13BCD072AC69}"/>
              </a:ext>
            </a:extLst>
          </p:cNvPr>
          <p:cNvSpPr>
            <a:spLocks noGrp="1"/>
          </p:cNvSpPr>
          <p:nvPr>
            <p:ph idx="1"/>
          </p:nvPr>
        </p:nvSpPr>
        <p:spPr/>
        <p:txBody>
          <a:bodyPr/>
          <a:lstStyle/>
          <a:p>
            <a:r>
              <a:rPr lang="zh-CN" altLang="en-US" dirty="0"/>
              <a:t>修改</a:t>
            </a:r>
            <a:r>
              <a:rPr lang="en-US" altLang="zh-CN" dirty="0"/>
              <a:t>riscv.md</a:t>
            </a:r>
            <a:r>
              <a:rPr lang="zh-CN" altLang="en-US" dirty="0"/>
              <a:t>文件：</a:t>
            </a:r>
          </a:p>
        </p:txBody>
      </p:sp>
      <p:pic>
        <p:nvPicPr>
          <p:cNvPr id="5" name="图片 4">
            <a:extLst>
              <a:ext uri="{FF2B5EF4-FFF2-40B4-BE49-F238E27FC236}">
                <a16:creationId xmlns:a16="http://schemas.microsoft.com/office/drawing/2014/main" xmlns="" id="{55576898-B674-4BA9-BEA6-548007394B34}"/>
              </a:ext>
            </a:extLst>
          </p:cNvPr>
          <p:cNvPicPr>
            <a:picLocks noChangeAspect="1"/>
          </p:cNvPicPr>
          <p:nvPr/>
        </p:nvPicPr>
        <p:blipFill>
          <a:blip r:embed="rId2"/>
          <a:stretch>
            <a:fillRect/>
          </a:stretch>
        </p:blipFill>
        <p:spPr>
          <a:xfrm>
            <a:off x="628650" y="2262645"/>
            <a:ext cx="4413432" cy="4353588"/>
          </a:xfrm>
          <a:prstGeom prst="rect">
            <a:avLst/>
          </a:prstGeom>
        </p:spPr>
      </p:pic>
      <p:sp>
        <p:nvSpPr>
          <p:cNvPr id="6" name="文本框 9">
            <a:extLst>
              <a:ext uri="{FF2B5EF4-FFF2-40B4-BE49-F238E27FC236}">
                <a16:creationId xmlns:a16="http://schemas.microsoft.com/office/drawing/2014/main" xmlns="" id="{0FEFFB90-BF84-4AFB-920F-BFDF309EA0A7}"/>
              </a:ext>
            </a:extLst>
          </p:cNvPr>
          <p:cNvSpPr txBox="1">
            <a:spLocks noChangeArrowheads="1"/>
          </p:cNvSpPr>
          <p:nvPr/>
        </p:nvSpPr>
        <p:spPr bwMode="auto">
          <a:xfrm>
            <a:off x="5042082" y="2386940"/>
            <a:ext cx="386650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defTabSz="685800">
              <a:defRPr>
                <a:solidFill>
                  <a:schemeClr val="tx1"/>
                </a:solidFill>
                <a:latin typeface="Arial" panose="020B0604020202020204" pitchFamily="34" charset="0"/>
                <a:ea typeface="宋体" panose="02010600030101010101" pitchFamily="2" charset="-122"/>
              </a:defRPr>
            </a:lvl1pPr>
            <a:lvl2pPr defTabSz="685800">
              <a:defRPr>
                <a:solidFill>
                  <a:schemeClr val="tx1"/>
                </a:solidFill>
                <a:latin typeface="Arial" panose="020B0604020202020204" pitchFamily="34" charset="0"/>
                <a:ea typeface="宋体" panose="02010600030101010101" pitchFamily="2" charset="-122"/>
              </a:defRPr>
            </a:lvl2pPr>
            <a:lvl3pPr defTabSz="685800">
              <a:defRPr>
                <a:solidFill>
                  <a:schemeClr val="tx1"/>
                </a:solidFill>
                <a:latin typeface="Arial" panose="020B0604020202020204" pitchFamily="34" charset="0"/>
                <a:ea typeface="宋体" panose="02010600030101010101" pitchFamily="2" charset="-122"/>
              </a:defRPr>
            </a:lvl3pPr>
            <a:lvl4pPr defTabSz="685800">
              <a:defRPr>
                <a:solidFill>
                  <a:schemeClr val="tx1"/>
                </a:solidFill>
                <a:latin typeface="Arial" panose="020B0604020202020204" pitchFamily="34" charset="0"/>
                <a:ea typeface="宋体" panose="02010600030101010101" pitchFamily="2" charset="-122"/>
              </a:defRPr>
            </a:lvl4pPr>
            <a:lvl5pPr defTabSz="685800">
              <a:defRPr>
                <a:solidFill>
                  <a:schemeClr val="tx1"/>
                </a:solidFill>
                <a:latin typeface="Arial" panose="020B0604020202020204" pitchFamily="34" charset="0"/>
                <a:ea typeface="宋体" panose="02010600030101010101" pitchFamily="2" charset="-122"/>
              </a:defRPr>
            </a:lvl5pPr>
            <a:lvl6pPr defTabSz="685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defTabSz="685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defTabSz="685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defTabSz="685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750"/>
              </a:spcBef>
              <a:buFont typeface="Arial" panose="020B0604020202020204" pitchFamily="34" charset="0"/>
              <a:buNone/>
            </a:pPr>
            <a:r>
              <a:rPr lang="zh-CN" altLang="en-US" dirty="0"/>
              <a:t>   为了让 </a:t>
            </a:r>
            <a:r>
              <a:rPr lang="en-US" altLang="zh-CN" dirty="0"/>
              <a:t>GCC </a:t>
            </a:r>
            <a:r>
              <a:rPr lang="zh-CN" altLang="en-US" dirty="0"/>
              <a:t>识别 </a:t>
            </a:r>
            <a:r>
              <a:rPr lang="en-US" altLang="zh-CN" dirty="0"/>
              <a:t>mac </a:t>
            </a:r>
            <a:r>
              <a:rPr lang="zh-CN" altLang="en-US" dirty="0"/>
              <a:t>指令，我们需要在 </a:t>
            </a:r>
            <a:r>
              <a:rPr lang="en-US" altLang="zh-CN" dirty="0"/>
              <a:t>GCC </a:t>
            </a:r>
            <a:r>
              <a:rPr lang="zh-CN" altLang="en-US" dirty="0"/>
              <a:t>后端添加指令模板，由于 </a:t>
            </a:r>
            <a:r>
              <a:rPr lang="en-US" altLang="zh-CN" dirty="0"/>
              <a:t>mac </a:t>
            </a:r>
            <a:r>
              <a:rPr lang="zh-CN" altLang="en-US" dirty="0"/>
              <a:t>指令可以描述成乘、加两种指令的混合体，所以我们可以直接使用 </a:t>
            </a:r>
            <a:r>
              <a:rPr lang="en-US" altLang="zh-CN" dirty="0"/>
              <a:t>GCC </a:t>
            </a:r>
            <a:r>
              <a:rPr lang="zh-CN" altLang="en-US" dirty="0"/>
              <a:t>中自带的 </a:t>
            </a:r>
            <a:r>
              <a:rPr lang="en-US" altLang="zh-CN" dirty="0"/>
              <a:t>SPN </a:t>
            </a:r>
            <a:r>
              <a:rPr lang="zh-CN" altLang="en-US" dirty="0"/>
              <a:t>来描述指令模板（对于 </a:t>
            </a:r>
            <a:r>
              <a:rPr lang="en-US" altLang="zh-CN" dirty="0"/>
              <a:t>AES</a:t>
            </a:r>
            <a:r>
              <a:rPr lang="zh-CN" altLang="en-US" dirty="0"/>
              <a:t>、</a:t>
            </a:r>
            <a:r>
              <a:rPr lang="en-US" altLang="zh-CN" dirty="0"/>
              <a:t>SHA </a:t>
            </a:r>
            <a:r>
              <a:rPr lang="zh-CN" altLang="en-US" dirty="0"/>
              <a:t>这种加密指令，是无法直接使用 </a:t>
            </a:r>
            <a:r>
              <a:rPr lang="en-US" altLang="zh-CN" dirty="0"/>
              <a:t>GCC </a:t>
            </a:r>
            <a:r>
              <a:rPr lang="zh-CN" altLang="en-US" dirty="0"/>
              <a:t>中自带的 </a:t>
            </a:r>
            <a:r>
              <a:rPr lang="en-US" altLang="zh-CN" dirty="0"/>
              <a:t>SPN </a:t>
            </a:r>
            <a:r>
              <a:rPr lang="zh-CN" altLang="en-US" dirty="0"/>
              <a:t>来描述的，只能用 </a:t>
            </a:r>
            <a:r>
              <a:rPr lang="en-US" altLang="zh-CN" dirty="0"/>
              <a:t>intrinsic</a:t>
            </a:r>
            <a:r>
              <a:rPr lang="zh-CN" altLang="en-US" dirty="0"/>
              <a:t>，然后通过 </a:t>
            </a:r>
            <a:r>
              <a:rPr lang="en-US" altLang="zh-CN" dirty="0"/>
              <a:t>intrinsic </a:t>
            </a:r>
            <a:r>
              <a:rPr lang="zh-CN" altLang="en-US" dirty="0"/>
              <a:t>与 </a:t>
            </a:r>
            <a:r>
              <a:rPr lang="en-US" altLang="zh-CN" dirty="0"/>
              <a:t>GCC </a:t>
            </a:r>
            <a:r>
              <a:rPr lang="zh-CN" altLang="en-US" dirty="0"/>
              <a:t>后端的对应指令模板做匹配），经过修改后的 </a:t>
            </a:r>
            <a:r>
              <a:rPr lang="en-US" altLang="zh-CN" dirty="0"/>
              <a:t>riscv.md </a:t>
            </a:r>
            <a:r>
              <a:rPr lang="zh-CN" altLang="en-US" dirty="0"/>
              <a:t>文件如左图所示。</a:t>
            </a:r>
            <a:endParaRPr lang="zh-CN" altLang="en-US" dirty="0">
              <a:latin typeface="+mn-lt"/>
              <a:ea typeface="+mn-ea"/>
            </a:endParaRPr>
          </a:p>
        </p:txBody>
      </p:sp>
    </p:spTree>
    <p:extLst>
      <p:ext uri="{BB962C8B-B14F-4D97-AF65-F5344CB8AC3E}">
        <p14:creationId xmlns:p14="http://schemas.microsoft.com/office/powerpoint/2010/main" val="25439453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5CBBC6D-415A-4C83-A7E6-97071FC7D51C}"/>
              </a:ext>
            </a:extLst>
          </p:cNvPr>
          <p:cNvSpPr>
            <a:spLocks noGrp="1"/>
          </p:cNvSpPr>
          <p:nvPr>
            <p:ph type="title"/>
          </p:nvPr>
        </p:nvSpPr>
        <p:spPr/>
        <p:txBody>
          <a:bodyPr/>
          <a:lstStyle/>
          <a:p>
            <a:r>
              <a:rPr lang="zh-CN" altLang="en-US" dirty="0" smtClean="0"/>
              <a:t>在</a:t>
            </a:r>
            <a:r>
              <a:rPr lang="en-US" altLang="zh-CN" dirty="0"/>
              <a:t>spike</a:t>
            </a:r>
            <a:r>
              <a:rPr lang="zh-CN" altLang="en-US" dirty="0"/>
              <a:t>上增加自定义指令</a:t>
            </a:r>
            <a:r>
              <a:rPr lang="en-US" altLang="zh-CN" dirty="0"/>
              <a:t> </a:t>
            </a:r>
            <a:endParaRPr lang="zh-CN" altLang="en-US" dirty="0"/>
          </a:p>
        </p:txBody>
      </p:sp>
      <p:sp>
        <p:nvSpPr>
          <p:cNvPr id="3" name="内容占位符 2">
            <a:extLst>
              <a:ext uri="{FF2B5EF4-FFF2-40B4-BE49-F238E27FC236}">
                <a16:creationId xmlns:a16="http://schemas.microsoft.com/office/drawing/2014/main" xmlns="" id="{6698EC4B-48D9-4002-BF97-AADFD862E39E}"/>
              </a:ext>
            </a:extLst>
          </p:cNvPr>
          <p:cNvSpPr>
            <a:spLocks noGrp="1"/>
          </p:cNvSpPr>
          <p:nvPr>
            <p:ph idx="1"/>
          </p:nvPr>
        </p:nvSpPr>
        <p:spPr/>
        <p:txBody>
          <a:bodyPr/>
          <a:lstStyle/>
          <a:p>
            <a:r>
              <a:rPr lang="zh-CN" altLang="en-US" dirty="0"/>
              <a:t>修改</a:t>
            </a:r>
            <a:r>
              <a:rPr lang="en-US" altLang="zh-CN" dirty="0" err="1"/>
              <a:t>encoding.h</a:t>
            </a:r>
            <a:r>
              <a:rPr lang="zh-CN" altLang="en-US" dirty="0"/>
              <a:t>文件</a:t>
            </a:r>
          </a:p>
        </p:txBody>
      </p:sp>
      <p:pic>
        <p:nvPicPr>
          <p:cNvPr id="5" name="图片 4">
            <a:extLst>
              <a:ext uri="{FF2B5EF4-FFF2-40B4-BE49-F238E27FC236}">
                <a16:creationId xmlns:a16="http://schemas.microsoft.com/office/drawing/2014/main" xmlns="" id="{6B37C053-156A-488C-9788-3019912BC593}"/>
              </a:ext>
            </a:extLst>
          </p:cNvPr>
          <p:cNvPicPr>
            <a:picLocks noChangeAspect="1"/>
          </p:cNvPicPr>
          <p:nvPr/>
        </p:nvPicPr>
        <p:blipFill>
          <a:blip r:embed="rId2"/>
          <a:stretch>
            <a:fillRect/>
          </a:stretch>
        </p:blipFill>
        <p:spPr>
          <a:xfrm>
            <a:off x="628650" y="2321075"/>
            <a:ext cx="5594049" cy="3990824"/>
          </a:xfrm>
          <a:prstGeom prst="rect">
            <a:avLst/>
          </a:prstGeom>
        </p:spPr>
      </p:pic>
      <p:sp>
        <p:nvSpPr>
          <p:cNvPr id="6" name="文本框 9">
            <a:extLst>
              <a:ext uri="{FF2B5EF4-FFF2-40B4-BE49-F238E27FC236}">
                <a16:creationId xmlns:a16="http://schemas.microsoft.com/office/drawing/2014/main" xmlns="" id="{B1D7B531-DE23-4808-B698-02E6A5C5F9BD}"/>
              </a:ext>
            </a:extLst>
          </p:cNvPr>
          <p:cNvSpPr txBox="1">
            <a:spLocks noChangeArrowheads="1"/>
          </p:cNvSpPr>
          <p:nvPr/>
        </p:nvSpPr>
        <p:spPr bwMode="auto">
          <a:xfrm>
            <a:off x="6032665" y="2434442"/>
            <a:ext cx="261466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defTabSz="685800">
              <a:defRPr>
                <a:solidFill>
                  <a:schemeClr val="tx1"/>
                </a:solidFill>
                <a:latin typeface="Arial" panose="020B0604020202020204" pitchFamily="34" charset="0"/>
                <a:ea typeface="宋体" panose="02010600030101010101" pitchFamily="2" charset="-122"/>
              </a:defRPr>
            </a:lvl1pPr>
            <a:lvl2pPr defTabSz="685800">
              <a:defRPr>
                <a:solidFill>
                  <a:schemeClr val="tx1"/>
                </a:solidFill>
                <a:latin typeface="Arial" panose="020B0604020202020204" pitchFamily="34" charset="0"/>
                <a:ea typeface="宋体" panose="02010600030101010101" pitchFamily="2" charset="-122"/>
              </a:defRPr>
            </a:lvl2pPr>
            <a:lvl3pPr defTabSz="685800">
              <a:defRPr>
                <a:solidFill>
                  <a:schemeClr val="tx1"/>
                </a:solidFill>
                <a:latin typeface="Arial" panose="020B0604020202020204" pitchFamily="34" charset="0"/>
                <a:ea typeface="宋体" panose="02010600030101010101" pitchFamily="2" charset="-122"/>
              </a:defRPr>
            </a:lvl3pPr>
            <a:lvl4pPr defTabSz="685800">
              <a:defRPr>
                <a:solidFill>
                  <a:schemeClr val="tx1"/>
                </a:solidFill>
                <a:latin typeface="Arial" panose="020B0604020202020204" pitchFamily="34" charset="0"/>
                <a:ea typeface="宋体" panose="02010600030101010101" pitchFamily="2" charset="-122"/>
              </a:defRPr>
            </a:lvl4pPr>
            <a:lvl5pPr defTabSz="685800">
              <a:defRPr>
                <a:solidFill>
                  <a:schemeClr val="tx1"/>
                </a:solidFill>
                <a:latin typeface="Arial" panose="020B0604020202020204" pitchFamily="34" charset="0"/>
                <a:ea typeface="宋体" panose="02010600030101010101" pitchFamily="2" charset="-122"/>
              </a:defRPr>
            </a:lvl5pPr>
            <a:lvl6pPr defTabSz="685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defTabSz="685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defTabSz="685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defTabSz="685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750"/>
              </a:spcBef>
              <a:buFont typeface="Arial" panose="020B0604020202020204" pitchFamily="34" charset="0"/>
              <a:buNone/>
            </a:pPr>
            <a:r>
              <a:rPr lang="en-US" altLang="zh-CN" dirty="0"/>
              <a:t>   spike </a:t>
            </a:r>
            <a:r>
              <a:rPr lang="zh-CN" altLang="en-US" dirty="0"/>
              <a:t>是一款 </a:t>
            </a:r>
            <a:r>
              <a:rPr lang="en-US" altLang="zh-CN" dirty="0"/>
              <a:t>RISC-V </a:t>
            </a:r>
            <a:r>
              <a:rPr lang="zh-CN" altLang="en-US" dirty="0"/>
              <a:t>指令模拟器，我们可以在 </a:t>
            </a:r>
            <a:r>
              <a:rPr lang="en-US" altLang="zh-CN" dirty="0"/>
              <a:t>spike </a:t>
            </a:r>
            <a:r>
              <a:rPr lang="zh-CN" altLang="en-US" dirty="0"/>
              <a:t>上增加自定义指令，运行包含自定 义指令 </a:t>
            </a:r>
            <a:r>
              <a:rPr lang="en-US" altLang="zh-CN" dirty="0"/>
              <a:t>mac </a:t>
            </a:r>
            <a:r>
              <a:rPr lang="zh-CN" altLang="en-US" dirty="0"/>
              <a:t>的应用程序，从而验证修改后的 </a:t>
            </a:r>
            <a:r>
              <a:rPr lang="en-US" altLang="zh-CN" dirty="0"/>
              <a:t>GNU </a:t>
            </a:r>
            <a:r>
              <a:rPr lang="zh-CN" altLang="en-US" dirty="0"/>
              <a:t>工具链是否能够正常工作。</a:t>
            </a:r>
            <a:endParaRPr lang="zh-CN" altLang="en-US" dirty="0">
              <a:latin typeface="+mn-lt"/>
              <a:ea typeface="+mn-ea"/>
            </a:endParaRPr>
          </a:p>
        </p:txBody>
      </p:sp>
    </p:spTree>
    <p:extLst>
      <p:ext uri="{BB962C8B-B14F-4D97-AF65-F5344CB8AC3E}">
        <p14:creationId xmlns:p14="http://schemas.microsoft.com/office/powerpoint/2010/main" val="14551328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81A7DD8-A662-436E-9CDF-96ACCAD7D14D}"/>
              </a:ext>
            </a:extLst>
          </p:cNvPr>
          <p:cNvSpPr>
            <a:spLocks noGrp="1"/>
          </p:cNvSpPr>
          <p:nvPr>
            <p:ph type="title"/>
          </p:nvPr>
        </p:nvSpPr>
        <p:spPr/>
        <p:txBody>
          <a:bodyPr/>
          <a:lstStyle/>
          <a:p>
            <a:r>
              <a:rPr lang="zh-CN" altLang="en-US" dirty="0" smtClean="0"/>
              <a:t>在</a:t>
            </a:r>
            <a:r>
              <a:rPr lang="en-US" altLang="zh-CN" dirty="0"/>
              <a:t>spike</a:t>
            </a:r>
            <a:r>
              <a:rPr lang="zh-CN" altLang="en-US" dirty="0"/>
              <a:t>上增加自定义指令</a:t>
            </a:r>
            <a:r>
              <a:rPr lang="en-US" altLang="zh-CN" dirty="0"/>
              <a:t> </a:t>
            </a:r>
            <a:endParaRPr lang="zh-CN" altLang="en-US" dirty="0"/>
          </a:p>
        </p:txBody>
      </p:sp>
      <p:sp>
        <p:nvSpPr>
          <p:cNvPr id="3" name="内容占位符 2">
            <a:extLst>
              <a:ext uri="{FF2B5EF4-FFF2-40B4-BE49-F238E27FC236}">
                <a16:creationId xmlns:a16="http://schemas.microsoft.com/office/drawing/2014/main" xmlns="" id="{09109BBE-3861-478C-8990-C237C0675124}"/>
              </a:ext>
            </a:extLst>
          </p:cNvPr>
          <p:cNvSpPr>
            <a:spLocks noGrp="1"/>
          </p:cNvSpPr>
          <p:nvPr>
            <p:ph idx="1"/>
          </p:nvPr>
        </p:nvSpPr>
        <p:spPr/>
        <p:txBody>
          <a:bodyPr/>
          <a:lstStyle/>
          <a:p>
            <a:r>
              <a:rPr lang="zh-CN" altLang="en-US" dirty="0"/>
              <a:t>增加指令描述：</a:t>
            </a:r>
            <a:endParaRPr lang="en-US" altLang="zh-CN" dirty="0"/>
          </a:p>
          <a:p>
            <a:pPr lvl="1"/>
            <a:r>
              <a:rPr lang="zh-CN" altLang="en-US" dirty="0"/>
              <a:t>在</a:t>
            </a:r>
            <a:r>
              <a:rPr lang="en-US" altLang="zh-CN" dirty="0" err="1"/>
              <a:t>riscv</a:t>
            </a:r>
            <a:r>
              <a:rPr lang="en-US" altLang="zh-CN" dirty="0"/>
              <a:t>/</a:t>
            </a:r>
            <a:r>
              <a:rPr lang="en-US" altLang="zh-CN" dirty="0" err="1"/>
              <a:t>insns</a:t>
            </a:r>
            <a:r>
              <a:rPr lang="zh-CN" altLang="en-US" dirty="0"/>
              <a:t>目录下新建文件</a:t>
            </a:r>
            <a:r>
              <a:rPr lang="en-US" altLang="zh-CN" dirty="0" err="1"/>
              <a:t>mac.h</a:t>
            </a:r>
            <a:r>
              <a:rPr lang="zh-CN" altLang="en-US" dirty="0"/>
              <a:t>，内容如下：</a:t>
            </a:r>
            <a:endParaRPr lang="en-US" altLang="zh-CN" dirty="0"/>
          </a:p>
          <a:p>
            <a:pPr lvl="1"/>
            <a:endParaRPr lang="en-US" altLang="zh-CN" dirty="0"/>
          </a:p>
          <a:p>
            <a:pPr marL="457200" lvl="1" indent="0">
              <a:buNone/>
            </a:pPr>
            <a:endParaRPr lang="en-US" altLang="zh-CN" dirty="0"/>
          </a:p>
          <a:p>
            <a:pPr lvl="1"/>
            <a:r>
              <a:rPr lang="zh-CN" altLang="en-US" dirty="0"/>
              <a:t>修改</a:t>
            </a:r>
            <a:r>
              <a:rPr lang="en-US" altLang="zh-CN" dirty="0"/>
              <a:t>riscv/riscv.mk.in</a:t>
            </a:r>
            <a:r>
              <a:rPr lang="zh-CN" altLang="en-US" dirty="0"/>
              <a:t>文件：</a:t>
            </a:r>
          </a:p>
        </p:txBody>
      </p:sp>
      <p:pic>
        <p:nvPicPr>
          <p:cNvPr id="5" name="图片 4">
            <a:extLst>
              <a:ext uri="{FF2B5EF4-FFF2-40B4-BE49-F238E27FC236}">
                <a16:creationId xmlns:a16="http://schemas.microsoft.com/office/drawing/2014/main" xmlns="" id="{48DEBA67-1212-4377-AB24-2722319F1EB9}"/>
              </a:ext>
            </a:extLst>
          </p:cNvPr>
          <p:cNvPicPr>
            <a:picLocks noChangeAspect="1"/>
          </p:cNvPicPr>
          <p:nvPr/>
        </p:nvPicPr>
        <p:blipFill>
          <a:blip r:embed="rId2"/>
          <a:stretch>
            <a:fillRect/>
          </a:stretch>
        </p:blipFill>
        <p:spPr>
          <a:xfrm>
            <a:off x="1505333" y="2781381"/>
            <a:ext cx="6133333" cy="647619"/>
          </a:xfrm>
          <a:prstGeom prst="rect">
            <a:avLst/>
          </a:prstGeom>
        </p:spPr>
      </p:pic>
      <p:pic>
        <p:nvPicPr>
          <p:cNvPr id="7" name="图片 6">
            <a:extLst>
              <a:ext uri="{FF2B5EF4-FFF2-40B4-BE49-F238E27FC236}">
                <a16:creationId xmlns:a16="http://schemas.microsoft.com/office/drawing/2014/main" xmlns="" id="{4715EAEF-71BC-4366-B21D-6FFAFF2F5EBD}"/>
              </a:ext>
            </a:extLst>
          </p:cNvPr>
          <p:cNvPicPr>
            <a:picLocks noChangeAspect="1"/>
          </p:cNvPicPr>
          <p:nvPr/>
        </p:nvPicPr>
        <p:blipFill>
          <a:blip r:embed="rId3"/>
          <a:stretch>
            <a:fillRect/>
          </a:stretch>
        </p:blipFill>
        <p:spPr>
          <a:xfrm>
            <a:off x="1486285" y="3883350"/>
            <a:ext cx="6152381" cy="2609524"/>
          </a:xfrm>
          <a:prstGeom prst="rect">
            <a:avLst/>
          </a:prstGeom>
        </p:spPr>
      </p:pic>
    </p:spTree>
    <p:extLst>
      <p:ext uri="{BB962C8B-B14F-4D97-AF65-F5344CB8AC3E}">
        <p14:creationId xmlns:p14="http://schemas.microsoft.com/office/powerpoint/2010/main" val="37787070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F21B48C-5A8F-4CD6-B05C-03C912FB8533}"/>
              </a:ext>
            </a:extLst>
          </p:cNvPr>
          <p:cNvSpPr>
            <a:spLocks noGrp="1"/>
          </p:cNvSpPr>
          <p:nvPr>
            <p:ph type="title"/>
          </p:nvPr>
        </p:nvSpPr>
        <p:spPr/>
        <p:txBody>
          <a:bodyPr/>
          <a:lstStyle/>
          <a:p>
            <a:r>
              <a:rPr lang="zh-CN" altLang="en-US" dirty="0" smtClean="0"/>
              <a:t>重新</a:t>
            </a:r>
            <a:r>
              <a:rPr lang="zh-CN" altLang="en-US" dirty="0"/>
              <a:t>构建</a:t>
            </a:r>
            <a:r>
              <a:rPr lang="en-US" altLang="zh-CN" dirty="0"/>
              <a:t>toolchain</a:t>
            </a:r>
            <a:r>
              <a:rPr lang="zh-CN" altLang="en-US" dirty="0"/>
              <a:t>和</a:t>
            </a:r>
            <a:r>
              <a:rPr lang="en-US" altLang="zh-CN" dirty="0"/>
              <a:t>spike</a:t>
            </a:r>
            <a:endParaRPr lang="zh-CN" altLang="en-US" dirty="0"/>
          </a:p>
        </p:txBody>
      </p:sp>
      <p:sp>
        <p:nvSpPr>
          <p:cNvPr id="3" name="内容占位符 2">
            <a:extLst>
              <a:ext uri="{FF2B5EF4-FFF2-40B4-BE49-F238E27FC236}">
                <a16:creationId xmlns:a16="http://schemas.microsoft.com/office/drawing/2014/main" xmlns="" id="{7E39B03B-3187-47D3-98A4-7F7723A94FC1}"/>
              </a:ext>
            </a:extLst>
          </p:cNvPr>
          <p:cNvSpPr>
            <a:spLocks noGrp="1"/>
          </p:cNvSpPr>
          <p:nvPr>
            <p:ph idx="1"/>
          </p:nvPr>
        </p:nvSpPr>
        <p:spPr/>
        <p:txBody>
          <a:bodyPr>
            <a:normAutofit/>
          </a:bodyPr>
          <a:lstStyle/>
          <a:p>
            <a:r>
              <a:rPr lang="zh-CN" altLang="en-US" dirty="0"/>
              <a:t>重新构建</a:t>
            </a:r>
            <a:r>
              <a:rPr lang="en-US" altLang="zh-CN" dirty="0"/>
              <a:t>toolchain</a:t>
            </a:r>
          </a:p>
          <a:p>
            <a:pPr marL="0" indent="0">
              <a:buNone/>
            </a:pPr>
            <a:r>
              <a:rPr lang="en-US" altLang="zh-CN" sz="1800" dirty="0"/>
              <a:t>   $ cd </a:t>
            </a:r>
            <a:r>
              <a:rPr lang="en-US" altLang="zh-CN" sz="1800" dirty="0" err="1"/>
              <a:t>riscv</a:t>
            </a:r>
            <a:r>
              <a:rPr lang="en-US" altLang="zh-CN" sz="1800" dirty="0"/>
              <a:t>-gnu-toolchain</a:t>
            </a:r>
          </a:p>
          <a:p>
            <a:pPr marL="0" indent="0">
              <a:lnSpc>
                <a:spcPct val="100000"/>
              </a:lnSpc>
              <a:buNone/>
            </a:pPr>
            <a:r>
              <a:rPr lang="en-US" altLang="zh-CN" sz="1800" dirty="0"/>
              <a:t>   $ </a:t>
            </a:r>
            <a:r>
              <a:rPr lang="en-US" altLang="zh-CN" sz="1800" dirty="0" err="1"/>
              <a:t>mkdir</a:t>
            </a:r>
            <a:r>
              <a:rPr lang="en-US" altLang="zh-CN" sz="1800" dirty="0"/>
              <a:t> build &amp;&amp; cd build</a:t>
            </a:r>
          </a:p>
          <a:p>
            <a:pPr marL="0" indent="0">
              <a:lnSpc>
                <a:spcPct val="100000"/>
              </a:lnSpc>
              <a:buNone/>
            </a:pPr>
            <a:r>
              <a:rPr lang="en-US" altLang="zh-CN" sz="1800" dirty="0"/>
              <a:t>   $ ../configure --prefix=/opt/</a:t>
            </a:r>
            <a:r>
              <a:rPr lang="en-US" altLang="zh-CN" sz="1800" dirty="0" err="1"/>
              <a:t>riscv</a:t>
            </a:r>
            <a:r>
              <a:rPr lang="en-US" altLang="zh-CN" sz="1800" dirty="0"/>
              <a:t> --enable-</a:t>
            </a:r>
            <a:r>
              <a:rPr lang="en-US" altLang="zh-CN" sz="1800" dirty="0" err="1"/>
              <a:t>multilib</a:t>
            </a:r>
            <a:endParaRPr lang="en-US" altLang="zh-CN" sz="1800" dirty="0"/>
          </a:p>
          <a:p>
            <a:pPr marL="0" indent="0">
              <a:lnSpc>
                <a:spcPct val="100000"/>
              </a:lnSpc>
              <a:buNone/>
            </a:pPr>
            <a:r>
              <a:rPr lang="en-US" altLang="zh-CN" sz="1800" dirty="0"/>
              <a:t>   $ make &amp;&amp; make install</a:t>
            </a:r>
          </a:p>
          <a:p>
            <a:r>
              <a:rPr lang="zh-CN" altLang="en-US" dirty="0"/>
              <a:t>重新构建</a:t>
            </a:r>
            <a:r>
              <a:rPr lang="en-US" altLang="zh-CN" dirty="0"/>
              <a:t>spike</a:t>
            </a:r>
          </a:p>
          <a:p>
            <a:pPr marL="0" indent="0">
              <a:buNone/>
            </a:pPr>
            <a:r>
              <a:rPr lang="en-US" altLang="zh-CN" sz="1800" dirty="0"/>
              <a:t>    $ cd </a:t>
            </a:r>
            <a:r>
              <a:rPr lang="en-US" altLang="zh-CN" sz="1800" dirty="0" err="1"/>
              <a:t>riscv</a:t>
            </a:r>
            <a:r>
              <a:rPr lang="en-US" altLang="zh-CN" sz="1800" dirty="0"/>
              <a:t>-isa-sim</a:t>
            </a:r>
          </a:p>
          <a:p>
            <a:pPr marL="0" indent="0">
              <a:buNone/>
            </a:pPr>
            <a:r>
              <a:rPr lang="en-US" altLang="zh-CN" sz="1800" dirty="0"/>
              <a:t>    $ </a:t>
            </a:r>
            <a:r>
              <a:rPr lang="en-US" altLang="zh-CN" sz="1800" dirty="0" err="1"/>
              <a:t>mkdir</a:t>
            </a:r>
            <a:r>
              <a:rPr lang="en-US" altLang="zh-CN" sz="1800" dirty="0"/>
              <a:t> build &amp;&amp; cd build </a:t>
            </a:r>
          </a:p>
          <a:p>
            <a:pPr marL="0" indent="0">
              <a:buNone/>
            </a:pPr>
            <a:r>
              <a:rPr lang="en-US" altLang="zh-CN" sz="1800" dirty="0"/>
              <a:t>    $ ../configure –prefix=/opt/</a:t>
            </a:r>
            <a:r>
              <a:rPr lang="en-US" altLang="zh-CN" sz="1800" dirty="0" err="1"/>
              <a:t>riscv</a:t>
            </a:r>
            <a:r>
              <a:rPr lang="en-US" altLang="zh-CN" sz="1800" dirty="0"/>
              <a:t> -enable-histogram</a:t>
            </a:r>
          </a:p>
          <a:p>
            <a:pPr marL="0" indent="0">
              <a:buNone/>
            </a:pPr>
            <a:r>
              <a:rPr lang="en-US" altLang="zh-CN" sz="1800" dirty="0"/>
              <a:t>    $ make &amp;&amp; make install</a:t>
            </a:r>
          </a:p>
        </p:txBody>
      </p:sp>
    </p:spTree>
    <p:extLst>
      <p:ext uri="{BB962C8B-B14F-4D97-AF65-F5344CB8AC3E}">
        <p14:creationId xmlns:p14="http://schemas.microsoft.com/office/powerpoint/2010/main" val="4836094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69D4E81-6AC3-4BF3-9D26-7D932D43F24E}"/>
              </a:ext>
            </a:extLst>
          </p:cNvPr>
          <p:cNvSpPr>
            <a:spLocks noGrp="1"/>
          </p:cNvSpPr>
          <p:nvPr>
            <p:ph type="title"/>
          </p:nvPr>
        </p:nvSpPr>
        <p:spPr/>
        <p:txBody>
          <a:bodyPr/>
          <a:lstStyle/>
          <a:p>
            <a:r>
              <a:rPr lang="zh-CN" altLang="en-US" dirty="0" smtClean="0"/>
              <a:t>测试</a:t>
            </a:r>
            <a:r>
              <a:rPr lang="en-US" altLang="zh-CN" dirty="0"/>
              <a:t>toolchain</a:t>
            </a:r>
            <a:r>
              <a:rPr lang="zh-CN" altLang="en-US" dirty="0"/>
              <a:t>和</a:t>
            </a:r>
            <a:r>
              <a:rPr lang="en-US" altLang="zh-CN" dirty="0"/>
              <a:t>spike</a:t>
            </a:r>
            <a:endParaRPr lang="zh-CN" altLang="en-US" dirty="0"/>
          </a:p>
        </p:txBody>
      </p:sp>
      <p:sp>
        <p:nvSpPr>
          <p:cNvPr id="3" name="内容占位符 2">
            <a:extLst>
              <a:ext uri="{FF2B5EF4-FFF2-40B4-BE49-F238E27FC236}">
                <a16:creationId xmlns:a16="http://schemas.microsoft.com/office/drawing/2014/main" xmlns="" id="{F5318295-EF7E-4D60-9756-C57BB120D7AE}"/>
              </a:ext>
            </a:extLst>
          </p:cNvPr>
          <p:cNvSpPr>
            <a:spLocks noGrp="1"/>
          </p:cNvSpPr>
          <p:nvPr>
            <p:ph idx="1"/>
          </p:nvPr>
        </p:nvSpPr>
        <p:spPr/>
        <p:txBody>
          <a:bodyPr/>
          <a:lstStyle/>
          <a:p>
            <a:r>
              <a:rPr lang="zh-CN" altLang="en-US" dirty="0"/>
              <a:t>编写测试文件</a:t>
            </a:r>
            <a:r>
              <a:rPr lang="en-US" altLang="zh-CN" dirty="0" err="1"/>
              <a:t>main.c</a:t>
            </a:r>
            <a:endParaRPr lang="en-US" altLang="zh-CN" dirty="0"/>
          </a:p>
          <a:p>
            <a:pPr marL="0" indent="0">
              <a:buNone/>
            </a:pPr>
            <a:endParaRPr lang="zh-CN" altLang="en-US" dirty="0"/>
          </a:p>
        </p:txBody>
      </p:sp>
      <p:pic>
        <p:nvPicPr>
          <p:cNvPr id="5" name="图片 4">
            <a:extLst>
              <a:ext uri="{FF2B5EF4-FFF2-40B4-BE49-F238E27FC236}">
                <a16:creationId xmlns:a16="http://schemas.microsoft.com/office/drawing/2014/main" xmlns="" id="{079C0390-9EB3-49B7-B538-464416E50DF6}"/>
              </a:ext>
            </a:extLst>
          </p:cNvPr>
          <p:cNvPicPr>
            <a:picLocks noChangeAspect="1"/>
          </p:cNvPicPr>
          <p:nvPr/>
        </p:nvPicPr>
        <p:blipFill>
          <a:blip r:embed="rId2"/>
          <a:stretch>
            <a:fillRect/>
          </a:stretch>
        </p:blipFill>
        <p:spPr>
          <a:xfrm>
            <a:off x="1074712" y="2744151"/>
            <a:ext cx="2885714" cy="2514286"/>
          </a:xfrm>
          <a:prstGeom prst="rect">
            <a:avLst/>
          </a:prstGeom>
        </p:spPr>
      </p:pic>
    </p:spTree>
    <p:extLst>
      <p:ext uri="{BB962C8B-B14F-4D97-AF65-F5344CB8AC3E}">
        <p14:creationId xmlns:p14="http://schemas.microsoft.com/office/powerpoint/2010/main" val="22779690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69D4E81-6AC3-4BF3-9D26-7D932D43F24E}"/>
              </a:ext>
            </a:extLst>
          </p:cNvPr>
          <p:cNvSpPr>
            <a:spLocks noGrp="1"/>
          </p:cNvSpPr>
          <p:nvPr>
            <p:ph type="title"/>
          </p:nvPr>
        </p:nvSpPr>
        <p:spPr/>
        <p:txBody>
          <a:bodyPr/>
          <a:lstStyle/>
          <a:p>
            <a:r>
              <a:rPr lang="zh-CN" altLang="en-US" dirty="0" smtClean="0"/>
              <a:t>测试</a:t>
            </a:r>
            <a:r>
              <a:rPr lang="en-US" altLang="zh-CN" dirty="0"/>
              <a:t>toolchain</a:t>
            </a:r>
            <a:r>
              <a:rPr lang="zh-CN" altLang="en-US" dirty="0"/>
              <a:t>和</a:t>
            </a:r>
            <a:r>
              <a:rPr lang="en-US" altLang="zh-CN" dirty="0"/>
              <a:t>spike</a:t>
            </a:r>
            <a:endParaRPr lang="zh-CN" altLang="en-US" dirty="0"/>
          </a:p>
        </p:txBody>
      </p:sp>
      <p:sp>
        <p:nvSpPr>
          <p:cNvPr id="3" name="内容占位符 2">
            <a:extLst>
              <a:ext uri="{FF2B5EF4-FFF2-40B4-BE49-F238E27FC236}">
                <a16:creationId xmlns:a16="http://schemas.microsoft.com/office/drawing/2014/main" xmlns="" id="{F5318295-EF7E-4D60-9756-C57BB120D7AE}"/>
              </a:ext>
            </a:extLst>
          </p:cNvPr>
          <p:cNvSpPr>
            <a:spLocks noGrp="1"/>
          </p:cNvSpPr>
          <p:nvPr>
            <p:ph idx="1"/>
          </p:nvPr>
        </p:nvSpPr>
        <p:spPr/>
        <p:txBody>
          <a:bodyPr/>
          <a:lstStyle/>
          <a:p>
            <a:r>
              <a:rPr lang="zh-CN" altLang="en-US" dirty="0"/>
              <a:t>测试步骤</a:t>
            </a:r>
            <a:endParaRPr lang="en-US" altLang="zh-CN" dirty="0"/>
          </a:p>
          <a:p>
            <a:pPr marL="0" indent="0">
              <a:lnSpc>
                <a:spcPct val="100000"/>
              </a:lnSpc>
              <a:buNone/>
            </a:pPr>
            <a:r>
              <a:rPr lang="en-US" altLang="zh-CN" sz="1800" dirty="0"/>
              <a:t>   $ riscv64-unknown-elf-gcc -O2 </a:t>
            </a:r>
            <a:r>
              <a:rPr lang="en-US" altLang="zh-CN" sz="1800" dirty="0" err="1"/>
              <a:t>main.c</a:t>
            </a:r>
            <a:r>
              <a:rPr lang="en-US" altLang="zh-CN" sz="1800" dirty="0"/>
              <a:t> -o </a:t>
            </a:r>
            <a:r>
              <a:rPr lang="en-US" altLang="zh-CN" sz="1800" dirty="0" err="1"/>
              <a:t>main.elf</a:t>
            </a:r>
            <a:endParaRPr lang="en-US" altLang="zh-CN" sz="1800" dirty="0"/>
          </a:p>
          <a:p>
            <a:pPr marL="0" indent="0">
              <a:lnSpc>
                <a:spcPct val="100000"/>
              </a:lnSpc>
              <a:buNone/>
            </a:pPr>
            <a:r>
              <a:rPr lang="en-US" altLang="zh-CN" sz="1800" dirty="0"/>
              <a:t>   $ riscv64-unknown-elf-objdump -D </a:t>
            </a:r>
            <a:r>
              <a:rPr lang="en-US" altLang="zh-CN" sz="1800" dirty="0" err="1"/>
              <a:t>main.elf</a:t>
            </a:r>
            <a:r>
              <a:rPr lang="en-US" altLang="zh-CN" sz="1800" dirty="0"/>
              <a:t> &gt; main.asm</a:t>
            </a:r>
          </a:p>
          <a:p>
            <a:pPr marL="0" indent="0">
              <a:lnSpc>
                <a:spcPct val="100000"/>
              </a:lnSpc>
              <a:buNone/>
            </a:pPr>
            <a:r>
              <a:rPr lang="en-US" altLang="zh-CN" sz="1800" dirty="0"/>
              <a:t>   $ spike pk </a:t>
            </a:r>
            <a:r>
              <a:rPr lang="en-US" altLang="zh-CN" sz="1800" dirty="0" err="1"/>
              <a:t>main.elf</a:t>
            </a:r>
            <a:endParaRPr lang="zh-CN" altLang="en-US" sz="1800" dirty="0"/>
          </a:p>
        </p:txBody>
      </p:sp>
      <p:pic>
        <p:nvPicPr>
          <p:cNvPr id="5" name="图片 4">
            <a:extLst>
              <a:ext uri="{FF2B5EF4-FFF2-40B4-BE49-F238E27FC236}">
                <a16:creationId xmlns:a16="http://schemas.microsoft.com/office/drawing/2014/main" xmlns="" id="{24D8E794-5468-451B-A260-10B8225C2817}"/>
              </a:ext>
            </a:extLst>
          </p:cNvPr>
          <p:cNvPicPr>
            <a:picLocks noChangeAspect="1"/>
          </p:cNvPicPr>
          <p:nvPr/>
        </p:nvPicPr>
        <p:blipFill>
          <a:blip r:embed="rId2"/>
          <a:stretch>
            <a:fillRect/>
          </a:stretch>
        </p:blipFill>
        <p:spPr>
          <a:xfrm>
            <a:off x="1093870" y="3673826"/>
            <a:ext cx="6600000" cy="2819048"/>
          </a:xfrm>
          <a:prstGeom prst="rect">
            <a:avLst/>
          </a:prstGeom>
        </p:spPr>
      </p:pic>
      <p:sp>
        <p:nvSpPr>
          <p:cNvPr id="6" name="文本框 5">
            <a:extLst>
              <a:ext uri="{FF2B5EF4-FFF2-40B4-BE49-F238E27FC236}">
                <a16:creationId xmlns:a16="http://schemas.microsoft.com/office/drawing/2014/main" xmlns="" id="{CF999F20-D416-4CD4-91A1-E29B52266D3D}"/>
              </a:ext>
            </a:extLst>
          </p:cNvPr>
          <p:cNvSpPr txBox="1"/>
          <p:nvPr/>
        </p:nvSpPr>
        <p:spPr>
          <a:xfrm>
            <a:off x="5117284" y="2801923"/>
            <a:ext cx="1006679" cy="307777"/>
          </a:xfrm>
          <a:prstGeom prst="rect">
            <a:avLst/>
          </a:prstGeom>
          <a:noFill/>
          <a:ln>
            <a:solidFill>
              <a:schemeClr val="accent1"/>
            </a:solidFill>
          </a:ln>
        </p:spPr>
        <p:txBody>
          <a:bodyPr wrap="square" rtlCol="0">
            <a:spAutoFit/>
          </a:bodyPr>
          <a:lstStyle/>
          <a:p>
            <a:endParaRPr lang="zh-CN" altLang="en-US" sz="1400" dirty="0"/>
          </a:p>
        </p:txBody>
      </p:sp>
      <p:cxnSp>
        <p:nvCxnSpPr>
          <p:cNvPr id="8" name="直接箭头连接符 7">
            <a:extLst>
              <a:ext uri="{FF2B5EF4-FFF2-40B4-BE49-F238E27FC236}">
                <a16:creationId xmlns:a16="http://schemas.microsoft.com/office/drawing/2014/main" xmlns="" id="{2D527F21-B3B4-4836-8D84-C2FD0AF26627}"/>
              </a:ext>
            </a:extLst>
          </p:cNvPr>
          <p:cNvCxnSpPr>
            <a:cxnSpLocks/>
          </p:cNvCxnSpPr>
          <p:nvPr/>
        </p:nvCxnSpPr>
        <p:spPr>
          <a:xfrm flipH="1">
            <a:off x="4823670" y="3212983"/>
            <a:ext cx="419450" cy="612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7070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idx="1"/>
          </p:nvPr>
        </p:nvSpPr>
        <p:spPr/>
        <p:txBody>
          <a:bodyPr/>
          <a:lstStyle/>
          <a:p>
            <a:pPr marL="0" indent="0">
              <a:buNone/>
            </a:pPr>
            <a:endParaRPr lang="en-US" altLang="zh-CN" dirty="0"/>
          </a:p>
          <a:p>
            <a:pPr marL="0" indent="0">
              <a:buNone/>
            </a:pPr>
            <a:endParaRPr lang="en-US" altLang="zh-CN" dirty="0"/>
          </a:p>
          <a:p>
            <a:pPr marL="0" indent="0" algn="ctr">
              <a:buNone/>
            </a:pPr>
            <a:r>
              <a:rPr lang="en-US" altLang="zh-CN" dirty="0" smtClean="0"/>
              <a:t>Q &amp; A</a:t>
            </a:r>
            <a:endParaRPr lang="zh-CN" altLang="en-US" dirty="0"/>
          </a:p>
        </p:txBody>
      </p:sp>
    </p:spTree>
    <p:extLst>
      <p:ext uri="{BB962C8B-B14F-4D97-AF65-F5344CB8AC3E}">
        <p14:creationId xmlns:p14="http://schemas.microsoft.com/office/powerpoint/2010/main" val="27259863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RISC-V</a:t>
            </a:r>
            <a:r>
              <a:rPr lang="zh-CN" altLang="en-US" dirty="0" smtClean="0"/>
              <a:t>的规范文档</a:t>
            </a:r>
            <a:endParaRPr lang="zh-CN" altLang="en-US" dirty="0"/>
          </a:p>
        </p:txBody>
      </p:sp>
      <p:pic>
        <p:nvPicPr>
          <p:cNvPr id="4" name="内容占位符 3"/>
          <p:cNvPicPr>
            <a:picLocks noGrp="1" noChangeAspect="1"/>
          </p:cNvPicPr>
          <p:nvPr>
            <p:ph idx="1"/>
          </p:nvPr>
        </p:nvPicPr>
        <p:blipFill>
          <a:blip r:embed="rId3"/>
          <a:stretch>
            <a:fillRect/>
          </a:stretch>
        </p:blipFill>
        <p:spPr>
          <a:xfrm>
            <a:off x="628650" y="1322532"/>
            <a:ext cx="4327663" cy="2497423"/>
          </a:xfrm>
          <a:prstGeom prst="rect">
            <a:avLst/>
          </a:prstGeom>
        </p:spPr>
      </p:pic>
      <p:pic>
        <p:nvPicPr>
          <p:cNvPr id="6" name="图片 5"/>
          <p:cNvPicPr>
            <a:picLocks noChangeAspect="1"/>
          </p:cNvPicPr>
          <p:nvPr/>
        </p:nvPicPr>
        <p:blipFill>
          <a:blip r:embed="rId4"/>
          <a:stretch>
            <a:fillRect/>
          </a:stretch>
        </p:blipFill>
        <p:spPr>
          <a:xfrm>
            <a:off x="628650" y="3967697"/>
            <a:ext cx="4292902" cy="2680225"/>
          </a:xfrm>
          <a:prstGeom prst="rect">
            <a:avLst/>
          </a:prstGeom>
        </p:spPr>
      </p:pic>
      <p:sp>
        <p:nvSpPr>
          <p:cNvPr id="7" name="右箭头 6"/>
          <p:cNvSpPr/>
          <p:nvPr/>
        </p:nvSpPr>
        <p:spPr>
          <a:xfrm rot="5400000">
            <a:off x="2565724" y="3993326"/>
            <a:ext cx="418754"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157216" y="1322532"/>
            <a:ext cx="3828288" cy="5355312"/>
          </a:xfrm>
          <a:prstGeom prst="rect">
            <a:avLst/>
          </a:prstGeom>
          <a:noFill/>
        </p:spPr>
        <p:txBody>
          <a:bodyPr wrap="square" rtlCol="0">
            <a:spAutoFit/>
          </a:bodyPr>
          <a:lstStyle/>
          <a:p>
            <a:r>
              <a:rPr lang="en-US" altLang="zh-CN" sz="2400" b="1" dirty="0"/>
              <a:t>ISA Specification</a:t>
            </a:r>
          </a:p>
          <a:p>
            <a:pPr marL="285750" indent="-285750">
              <a:buFont typeface="Arial" panose="020B0604020202020204" pitchFamily="34" charset="0"/>
              <a:buChar char="•"/>
            </a:pPr>
            <a:r>
              <a:rPr lang="en-US" altLang="zh-CN" dirty="0"/>
              <a:t>Volume 1, Unprivileged Spec</a:t>
            </a:r>
          </a:p>
          <a:p>
            <a:pPr marL="285750" indent="-285750">
              <a:buFont typeface="Arial" panose="020B0604020202020204" pitchFamily="34" charset="0"/>
              <a:buChar char="•"/>
            </a:pPr>
            <a:r>
              <a:rPr lang="en-US" altLang="zh-CN" dirty="0"/>
              <a:t>Volume 2, Privileged Spec</a:t>
            </a:r>
          </a:p>
          <a:p>
            <a:endParaRPr lang="en-US" altLang="zh-CN" dirty="0"/>
          </a:p>
          <a:p>
            <a:r>
              <a:rPr lang="en-US" altLang="zh-CN" i="1" dirty="0"/>
              <a:t>Unprivileged Spec</a:t>
            </a:r>
            <a:r>
              <a:rPr lang="zh-CN" altLang="en-US" dirty="0"/>
              <a:t>描述的是</a:t>
            </a:r>
            <a:r>
              <a:rPr lang="en-US" altLang="zh-CN" dirty="0"/>
              <a:t>RISC-V</a:t>
            </a:r>
            <a:r>
              <a:rPr lang="zh-CN" altLang="en-US" dirty="0"/>
              <a:t>用户级（</a:t>
            </a:r>
            <a:r>
              <a:rPr lang="en-US" altLang="zh-CN" dirty="0"/>
              <a:t>user-level</a:t>
            </a:r>
            <a:r>
              <a:rPr lang="zh-CN" altLang="en-US" dirty="0"/>
              <a:t>）架构，例如</a:t>
            </a:r>
            <a:r>
              <a:rPr lang="en-US" altLang="zh-CN" dirty="0"/>
              <a:t>RISC-V</a:t>
            </a:r>
            <a:r>
              <a:rPr lang="zh-CN" altLang="en-US" dirty="0"/>
              <a:t>指令编码和用法；</a:t>
            </a:r>
            <a:endParaRPr lang="en-US" altLang="zh-CN" dirty="0"/>
          </a:p>
          <a:p>
            <a:r>
              <a:rPr lang="en-US" altLang="zh-CN" i="1" dirty="0"/>
              <a:t>Privileged Spec</a:t>
            </a:r>
            <a:r>
              <a:rPr lang="zh-CN" altLang="en-US" dirty="0"/>
              <a:t>描述的是</a:t>
            </a:r>
            <a:r>
              <a:rPr lang="en-US" altLang="zh-CN" dirty="0"/>
              <a:t>RISC-V</a:t>
            </a:r>
            <a:r>
              <a:rPr lang="zh-CN" altLang="en-US" dirty="0"/>
              <a:t>特权架构，例如机器模式（</a:t>
            </a:r>
            <a:r>
              <a:rPr lang="en-US" altLang="zh-CN" dirty="0"/>
              <a:t>machine-level</a:t>
            </a:r>
            <a:r>
              <a:rPr lang="zh-CN" altLang="en-US" dirty="0"/>
              <a:t>）、管理员模式（</a:t>
            </a:r>
            <a:r>
              <a:rPr lang="en-US" altLang="zh-CN" dirty="0"/>
              <a:t>supervisor-level</a:t>
            </a:r>
            <a:r>
              <a:rPr lang="zh-CN" altLang="en-US" dirty="0"/>
              <a:t>）；</a:t>
            </a:r>
            <a:endParaRPr lang="en-US" altLang="zh-CN" dirty="0"/>
          </a:p>
          <a:p>
            <a:endParaRPr lang="en-US" altLang="zh-CN" dirty="0"/>
          </a:p>
          <a:p>
            <a:r>
              <a:rPr lang="en-US" altLang="zh-CN" sz="2400" b="1" dirty="0"/>
              <a:t>Debug Specification</a:t>
            </a:r>
          </a:p>
          <a:p>
            <a:pPr marL="285750" indent="-285750">
              <a:buFont typeface="Arial" panose="020B0604020202020204" pitchFamily="34" charset="0"/>
              <a:buChar char="•"/>
            </a:pPr>
            <a:r>
              <a:rPr lang="en-US" altLang="zh-CN" dirty="0"/>
              <a:t>External Debug Support</a:t>
            </a:r>
          </a:p>
          <a:p>
            <a:r>
              <a:rPr lang="en-US" altLang="zh-CN" sz="2400" b="1" dirty="0"/>
              <a:t>Trace Specification</a:t>
            </a:r>
          </a:p>
          <a:p>
            <a:pPr marL="342900" indent="-342900">
              <a:buFont typeface="Arial" panose="020B0604020202020204" pitchFamily="34" charset="0"/>
              <a:buChar char="•"/>
            </a:pPr>
            <a:r>
              <a:rPr lang="en-US" altLang="zh-CN" dirty="0"/>
              <a:t>Trace Specification</a:t>
            </a:r>
          </a:p>
          <a:p>
            <a:endParaRPr lang="en-US" altLang="zh-CN" dirty="0"/>
          </a:p>
          <a:p>
            <a:r>
              <a:rPr lang="en-US" altLang="zh-CN" i="1" dirty="0"/>
              <a:t>Debug</a:t>
            </a:r>
            <a:r>
              <a:rPr lang="zh-CN" altLang="en-US" dirty="0"/>
              <a:t>和</a:t>
            </a:r>
            <a:r>
              <a:rPr lang="en-US" altLang="zh-CN" i="1" dirty="0"/>
              <a:t>Trace</a:t>
            </a:r>
            <a:r>
              <a:rPr lang="zh-CN" altLang="en-US" dirty="0"/>
              <a:t>描述的是</a:t>
            </a:r>
            <a:r>
              <a:rPr lang="en-US" altLang="zh-CN" dirty="0"/>
              <a:t>RISC-V</a:t>
            </a:r>
            <a:r>
              <a:rPr lang="zh-CN" altLang="en-US" dirty="0"/>
              <a:t>软硬件的调试机制规范</a:t>
            </a:r>
          </a:p>
        </p:txBody>
      </p:sp>
    </p:spTree>
    <p:extLst>
      <p:ext uri="{BB962C8B-B14F-4D97-AF65-F5344CB8AC3E}">
        <p14:creationId xmlns:p14="http://schemas.microsoft.com/office/powerpoint/2010/main" val="30462259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a:t>
            </a:r>
            <a:r>
              <a:rPr lang="zh-CN" altLang="en-US" dirty="0" smtClean="0"/>
              <a:t>源的</a:t>
            </a:r>
            <a:r>
              <a:rPr lang="en-US" altLang="zh-CN" dirty="0" smtClean="0"/>
              <a:t>RISC-V</a:t>
            </a:r>
            <a:r>
              <a:rPr lang="zh-CN" altLang="en-US" dirty="0" smtClean="0"/>
              <a:t>处理器</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smtClean="0"/>
              <a:t>Rocket Core</a:t>
            </a:r>
          </a:p>
          <a:p>
            <a:pPr lvl="1"/>
            <a:r>
              <a:rPr lang="en-US" altLang="zh-CN" dirty="0" smtClean="0"/>
              <a:t>5</a:t>
            </a:r>
            <a:r>
              <a:rPr lang="zh-CN" altLang="en-US" dirty="0" smtClean="0"/>
              <a:t>级顺序流水线</a:t>
            </a:r>
            <a:endParaRPr lang="en-US" altLang="zh-CN" dirty="0" smtClean="0"/>
          </a:p>
          <a:p>
            <a:pPr lvl="1"/>
            <a:r>
              <a:rPr lang="zh-CN" altLang="en-US" dirty="0"/>
              <a:t>使用</a:t>
            </a:r>
            <a:r>
              <a:rPr lang="en-US" altLang="zh-CN" dirty="0" smtClean="0"/>
              <a:t>Chisel</a:t>
            </a:r>
            <a:r>
              <a:rPr lang="zh-CN" altLang="en-US" dirty="0" smtClean="0"/>
              <a:t>语言开发</a:t>
            </a:r>
            <a:endParaRPr lang="en-US" altLang="zh-CN" dirty="0" smtClean="0"/>
          </a:p>
          <a:p>
            <a:pPr lvl="1"/>
            <a:r>
              <a:rPr lang="en-US" altLang="zh-CN" dirty="0" smtClean="0">
                <a:hlinkClick r:id="rId2"/>
              </a:rPr>
              <a:t>https</a:t>
            </a:r>
            <a:r>
              <a:rPr lang="en-US" altLang="zh-CN" dirty="0">
                <a:hlinkClick r:id="rId2"/>
              </a:rPr>
              <a:t>://</a:t>
            </a:r>
            <a:r>
              <a:rPr lang="en-US" altLang="zh-CN" dirty="0" smtClean="0">
                <a:hlinkClick r:id="rId2"/>
              </a:rPr>
              <a:t>github.com/chipsalliance/rocket-chip</a:t>
            </a:r>
            <a:r>
              <a:rPr lang="en-US" altLang="zh-CN" dirty="0" smtClean="0"/>
              <a:t> </a:t>
            </a:r>
          </a:p>
          <a:p>
            <a:r>
              <a:rPr lang="en-US" altLang="zh-CN" dirty="0" smtClean="0"/>
              <a:t>Boom Core</a:t>
            </a:r>
          </a:p>
          <a:p>
            <a:pPr lvl="1"/>
            <a:r>
              <a:rPr lang="zh-CN" altLang="en-US" dirty="0"/>
              <a:t>超标</a:t>
            </a:r>
            <a:r>
              <a:rPr lang="zh-CN" altLang="en-US" dirty="0" smtClean="0"/>
              <a:t>量乱序发射、乱序执行</a:t>
            </a:r>
            <a:endParaRPr lang="en-US" altLang="zh-CN" dirty="0" smtClean="0"/>
          </a:p>
          <a:p>
            <a:pPr lvl="1"/>
            <a:r>
              <a:rPr lang="zh-CN" altLang="en-US" dirty="0" smtClean="0"/>
              <a:t>使用</a:t>
            </a:r>
            <a:r>
              <a:rPr lang="en-US" altLang="zh-CN" dirty="0" smtClean="0"/>
              <a:t>Chisel</a:t>
            </a:r>
            <a:r>
              <a:rPr lang="zh-CN" altLang="en-US" dirty="0" smtClean="0"/>
              <a:t>语言开发</a:t>
            </a:r>
            <a:endParaRPr lang="en-US" altLang="zh-CN" dirty="0" smtClean="0"/>
          </a:p>
          <a:p>
            <a:pPr lvl="1"/>
            <a:r>
              <a:rPr lang="en-US" altLang="zh-CN" dirty="0">
                <a:hlinkClick r:id="rId3"/>
              </a:rPr>
              <a:t>https://</a:t>
            </a:r>
            <a:r>
              <a:rPr lang="en-US" altLang="zh-CN" dirty="0" smtClean="0">
                <a:hlinkClick r:id="rId3"/>
              </a:rPr>
              <a:t>github.com/riscv-boom/riscv-boom</a:t>
            </a:r>
            <a:r>
              <a:rPr lang="en-US" altLang="zh-CN" dirty="0" smtClean="0"/>
              <a:t> </a:t>
            </a:r>
          </a:p>
          <a:p>
            <a:r>
              <a:rPr lang="en-US" altLang="zh-CN" dirty="0" err="1" smtClean="0"/>
              <a:t>PULPino</a:t>
            </a:r>
            <a:r>
              <a:rPr lang="en-US" altLang="zh-CN" dirty="0" smtClean="0"/>
              <a:t> Core</a:t>
            </a:r>
          </a:p>
          <a:p>
            <a:pPr lvl="1"/>
            <a:r>
              <a:rPr lang="en-US" altLang="zh-CN" dirty="0" smtClean="0"/>
              <a:t>4</a:t>
            </a:r>
            <a:r>
              <a:rPr lang="zh-CN" altLang="en-US" dirty="0" smtClean="0"/>
              <a:t>级顺序流水线</a:t>
            </a:r>
            <a:endParaRPr lang="en-US" altLang="zh-CN" dirty="0" smtClean="0"/>
          </a:p>
          <a:p>
            <a:pPr lvl="1"/>
            <a:r>
              <a:rPr lang="zh-CN" altLang="en-US" dirty="0" smtClean="0"/>
              <a:t>使用</a:t>
            </a:r>
            <a:r>
              <a:rPr lang="en-US" altLang="zh-CN" dirty="0" err="1" smtClean="0"/>
              <a:t>SystemVerilog</a:t>
            </a:r>
            <a:r>
              <a:rPr lang="zh-CN" altLang="en-US" dirty="0" smtClean="0"/>
              <a:t>语言开发</a:t>
            </a:r>
            <a:endParaRPr lang="en-US" altLang="zh-CN" dirty="0" smtClean="0"/>
          </a:p>
          <a:p>
            <a:pPr lvl="1"/>
            <a:r>
              <a:rPr lang="en-US" altLang="zh-CN" dirty="0">
                <a:hlinkClick r:id="rId4"/>
              </a:rPr>
              <a:t>https://</a:t>
            </a:r>
            <a:r>
              <a:rPr lang="en-US" altLang="zh-CN" dirty="0" smtClean="0">
                <a:hlinkClick r:id="rId4"/>
              </a:rPr>
              <a:t>github.com/pulp-platform/pulpino</a:t>
            </a:r>
            <a:r>
              <a:rPr lang="en-US" altLang="zh-CN" dirty="0" smtClean="0"/>
              <a:t> </a:t>
            </a:r>
          </a:p>
          <a:p>
            <a:r>
              <a:rPr lang="zh-CN" altLang="en-US" dirty="0" smtClean="0"/>
              <a:t>蜂鸟</a:t>
            </a:r>
            <a:r>
              <a:rPr lang="en-US" altLang="zh-CN" dirty="0" smtClean="0"/>
              <a:t>E203 Core</a:t>
            </a:r>
          </a:p>
          <a:p>
            <a:pPr lvl="1"/>
            <a:r>
              <a:rPr lang="en-US" altLang="zh-CN" dirty="0" smtClean="0"/>
              <a:t>2~3</a:t>
            </a:r>
            <a:r>
              <a:rPr lang="zh-CN" altLang="en-US" dirty="0" smtClean="0"/>
              <a:t>级顺序流水线</a:t>
            </a:r>
            <a:endParaRPr lang="en-US" altLang="zh-CN" dirty="0" smtClean="0"/>
          </a:p>
          <a:p>
            <a:pPr lvl="1"/>
            <a:r>
              <a:rPr lang="zh-CN" altLang="en-US" dirty="0"/>
              <a:t>使用</a:t>
            </a:r>
            <a:r>
              <a:rPr lang="en-US" altLang="zh-CN" dirty="0" smtClean="0"/>
              <a:t>Verilog</a:t>
            </a:r>
            <a:r>
              <a:rPr lang="zh-CN" altLang="en-US" dirty="0" smtClean="0"/>
              <a:t>语言开发</a:t>
            </a:r>
            <a:endParaRPr lang="en-US" altLang="zh-CN" dirty="0" smtClean="0"/>
          </a:p>
          <a:p>
            <a:pPr lvl="1"/>
            <a:r>
              <a:rPr lang="en-US" altLang="zh-CN" dirty="0">
                <a:hlinkClick r:id="rId5"/>
              </a:rPr>
              <a:t>https://</a:t>
            </a:r>
            <a:r>
              <a:rPr lang="en-US" altLang="zh-CN" dirty="0" smtClean="0">
                <a:hlinkClick r:id="rId5"/>
              </a:rPr>
              <a:t>github.com/riscv-mcu/e203_hbirdv2</a:t>
            </a:r>
            <a:r>
              <a:rPr lang="en-US" altLang="zh-CN" dirty="0" smtClean="0"/>
              <a:t> </a:t>
            </a:r>
          </a:p>
          <a:p>
            <a:pPr lvl="1"/>
            <a:endParaRPr lang="en-US" altLang="zh-CN" dirty="0"/>
          </a:p>
        </p:txBody>
      </p:sp>
      <p:pic>
        <p:nvPicPr>
          <p:cNvPr id="6" name="Picture 1"/>
          <p:cNvPicPr>
            <a:picLocks noChangeAspect="1"/>
          </p:cNvPicPr>
          <p:nvPr/>
        </p:nvPicPr>
        <p:blipFill>
          <a:blip r:embed="rId6"/>
          <a:stretch>
            <a:fillRect/>
          </a:stretch>
        </p:blipFill>
        <p:spPr>
          <a:xfrm>
            <a:off x="5521372" y="1690689"/>
            <a:ext cx="2993978" cy="1926047"/>
          </a:xfrm>
          <a:prstGeom prst="rect">
            <a:avLst/>
          </a:prstGeom>
          <a:noFill/>
          <a:ln w="9525">
            <a:noFill/>
          </a:ln>
        </p:spPr>
      </p:pic>
      <p:pic>
        <p:nvPicPr>
          <p:cNvPr id="7" name="Picture 1"/>
          <p:cNvPicPr>
            <a:picLocks noChangeAspect="1"/>
          </p:cNvPicPr>
          <p:nvPr/>
        </p:nvPicPr>
        <p:blipFill>
          <a:blip r:embed="rId7"/>
          <a:stretch>
            <a:fillRect/>
          </a:stretch>
        </p:blipFill>
        <p:spPr>
          <a:xfrm>
            <a:off x="5521372" y="4255818"/>
            <a:ext cx="2993978" cy="1823307"/>
          </a:xfrm>
          <a:prstGeom prst="rect">
            <a:avLst/>
          </a:prstGeom>
          <a:noFill/>
          <a:ln w="9525">
            <a:noFill/>
          </a:ln>
        </p:spPr>
      </p:pic>
    </p:spTree>
    <p:extLst>
      <p:ext uri="{BB962C8B-B14F-4D97-AF65-F5344CB8AC3E}">
        <p14:creationId xmlns:p14="http://schemas.microsoft.com/office/powerpoint/2010/main" val="7675442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RISC-V</a:t>
            </a:r>
            <a:r>
              <a:rPr lang="zh-CN" altLang="en-US" dirty="0" smtClean="0"/>
              <a:t>的软件工具</a:t>
            </a:r>
            <a:endParaRPr lang="zh-CN" altLang="en-US" dirty="0"/>
          </a:p>
        </p:txBody>
      </p:sp>
      <p:pic>
        <p:nvPicPr>
          <p:cNvPr id="18" name="内容占位符 17"/>
          <p:cNvPicPr>
            <a:picLocks noGrp="1" noChangeAspect="1"/>
          </p:cNvPicPr>
          <p:nvPr>
            <p:ph idx="1"/>
          </p:nvPr>
        </p:nvPicPr>
        <p:blipFill>
          <a:blip r:embed="rId3"/>
          <a:stretch>
            <a:fillRect/>
          </a:stretch>
        </p:blipFill>
        <p:spPr>
          <a:xfrm>
            <a:off x="741639" y="1788225"/>
            <a:ext cx="7125462" cy="4404732"/>
          </a:xfrm>
          <a:prstGeom prst="rect">
            <a:avLst/>
          </a:prstGeom>
        </p:spPr>
      </p:pic>
      <p:sp>
        <p:nvSpPr>
          <p:cNvPr id="19" name="文本框 18"/>
          <p:cNvSpPr txBox="1"/>
          <p:nvPr/>
        </p:nvSpPr>
        <p:spPr>
          <a:xfrm>
            <a:off x="628650" y="6192957"/>
            <a:ext cx="7154523" cy="369332"/>
          </a:xfrm>
          <a:prstGeom prst="rect">
            <a:avLst/>
          </a:prstGeom>
          <a:noFill/>
        </p:spPr>
        <p:txBody>
          <a:bodyPr wrap="none" rtlCol="0">
            <a:spAutoFit/>
          </a:bodyPr>
          <a:lstStyle/>
          <a:p>
            <a:r>
              <a:rPr lang="en-US" altLang="zh-CN" dirty="0"/>
              <a:t>RISC-V</a:t>
            </a:r>
            <a:r>
              <a:rPr lang="zh-CN" altLang="en-US" dirty="0"/>
              <a:t>相关</a:t>
            </a:r>
            <a:r>
              <a:rPr lang="zh-CN" altLang="en-US" dirty="0" smtClean="0"/>
              <a:t>的软件工具和文档都</a:t>
            </a:r>
            <a:r>
              <a:rPr lang="zh-CN" altLang="en-US" dirty="0"/>
              <a:t>可以在</a:t>
            </a:r>
            <a:r>
              <a:rPr lang="en-US" altLang="zh-CN" dirty="0"/>
              <a:t>RISC-V</a:t>
            </a:r>
            <a:r>
              <a:rPr lang="zh-CN" altLang="en-US" dirty="0"/>
              <a:t>的官方</a:t>
            </a:r>
            <a:r>
              <a:rPr lang="en-US" altLang="zh-CN" dirty="0"/>
              <a:t>GitHub</a:t>
            </a:r>
            <a:r>
              <a:rPr lang="zh-CN" altLang="en-US" dirty="0"/>
              <a:t>账号上找到</a:t>
            </a:r>
          </a:p>
        </p:txBody>
      </p:sp>
      <p:sp>
        <p:nvSpPr>
          <p:cNvPr id="20" name="矩形 19"/>
          <p:cNvSpPr/>
          <p:nvPr/>
        </p:nvSpPr>
        <p:spPr>
          <a:xfrm>
            <a:off x="741639" y="1321357"/>
            <a:ext cx="2535053" cy="369332"/>
          </a:xfrm>
          <a:prstGeom prst="rect">
            <a:avLst/>
          </a:prstGeom>
        </p:spPr>
        <p:txBody>
          <a:bodyPr wrap="none">
            <a:spAutoFit/>
          </a:bodyPr>
          <a:lstStyle/>
          <a:p>
            <a:r>
              <a:rPr lang="zh-CN" altLang="en-US" dirty="0">
                <a:hlinkClick r:id="rId4"/>
              </a:rPr>
              <a:t>https://github.com/riscv</a:t>
            </a:r>
            <a:r>
              <a:rPr lang="zh-CN" altLang="en-US" dirty="0"/>
              <a:t> </a:t>
            </a:r>
          </a:p>
        </p:txBody>
      </p:sp>
      <p:grpSp>
        <p:nvGrpSpPr>
          <p:cNvPr id="21" name="组合 20"/>
          <p:cNvGrpSpPr/>
          <p:nvPr/>
        </p:nvGrpSpPr>
        <p:grpSpPr>
          <a:xfrm>
            <a:off x="889921" y="4496214"/>
            <a:ext cx="583866" cy="274320"/>
            <a:chOff x="2137109" y="4159988"/>
            <a:chExt cx="583866" cy="274320"/>
          </a:xfrm>
        </p:grpSpPr>
        <p:cxnSp>
          <p:nvCxnSpPr>
            <p:cNvPr id="22" name="直接连接符 21"/>
            <p:cNvCxnSpPr/>
            <p:nvPr/>
          </p:nvCxnSpPr>
          <p:spPr>
            <a:xfrm flipV="1">
              <a:off x="2137109" y="4159988"/>
              <a:ext cx="583866" cy="3341"/>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3" name="直接连接符 22"/>
            <p:cNvCxnSpPr/>
            <p:nvPr/>
          </p:nvCxnSpPr>
          <p:spPr>
            <a:xfrm>
              <a:off x="2137109" y="4159988"/>
              <a:ext cx="0" cy="27432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4" name="直接连接符 23"/>
            <p:cNvCxnSpPr/>
            <p:nvPr/>
          </p:nvCxnSpPr>
          <p:spPr>
            <a:xfrm flipV="1">
              <a:off x="2137109" y="4430967"/>
              <a:ext cx="583866" cy="3341"/>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5" name="直接连接符 24"/>
            <p:cNvCxnSpPr/>
            <p:nvPr/>
          </p:nvCxnSpPr>
          <p:spPr>
            <a:xfrm>
              <a:off x="2720975" y="4159988"/>
              <a:ext cx="0" cy="27432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4863890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3600" dirty="0" smtClean="0"/>
              <a:t>RISC-V</a:t>
            </a:r>
            <a:r>
              <a:rPr lang="zh-CN" altLang="en-US" sz="3600" dirty="0"/>
              <a:t>工具</a:t>
            </a:r>
            <a:r>
              <a:rPr lang="zh-CN" altLang="en-US" sz="3600" dirty="0" smtClean="0"/>
              <a:t>链介绍</a:t>
            </a:r>
            <a:endParaRPr lang="zh-CN" altLang="en-US" sz="3600" dirty="0"/>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5734204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工具链的作用</a:t>
            </a:r>
            <a:endParaRPr lang="zh-CN" altLang="en-US" dirty="0"/>
          </a:p>
        </p:txBody>
      </p:sp>
      <p:pic>
        <p:nvPicPr>
          <p:cNvPr id="37" name="内容占位符 36"/>
          <p:cNvPicPr>
            <a:picLocks noGrp="1" noChangeAspect="1"/>
          </p:cNvPicPr>
          <p:nvPr>
            <p:ph idx="1"/>
          </p:nvPr>
        </p:nvPicPr>
        <p:blipFill>
          <a:blip r:embed="rId3"/>
          <a:stretch>
            <a:fillRect/>
          </a:stretch>
        </p:blipFill>
        <p:spPr>
          <a:xfrm>
            <a:off x="628650" y="1676272"/>
            <a:ext cx="7947357" cy="4098886"/>
          </a:xfrm>
          <a:prstGeom prst="rect">
            <a:avLst/>
          </a:prstGeom>
        </p:spPr>
      </p:pic>
      <p:grpSp>
        <p:nvGrpSpPr>
          <p:cNvPr id="15" name="组合 14"/>
          <p:cNvGrpSpPr/>
          <p:nvPr/>
        </p:nvGrpSpPr>
        <p:grpSpPr>
          <a:xfrm>
            <a:off x="4135959" y="2505906"/>
            <a:ext cx="583866" cy="274320"/>
            <a:chOff x="2137109" y="4159988"/>
            <a:chExt cx="583866" cy="274320"/>
          </a:xfrm>
        </p:grpSpPr>
        <p:cxnSp>
          <p:nvCxnSpPr>
            <p:cNvPr id="9" name="直接连接符 8"/>
            <p:cNvCxnSpPr/>
            <p:nvPr/>
          </p:nvCxnSpPr>
          <p:spPr>
            <a:xfrm flipV="1">
              <a:off x="2137109" y="4159988"/>
              <a:ext cx="583866" cy="334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2" name="直接连接符 11"/>
            <p:cNvCxnSpPr/>
            <p:nvPr/>
          </p:nvCxnSpPr>
          <p:spPr>
            <a:xfrm>
              <a:off x="2137109" y="4159988"/>
              <a:ext cx="0" cy="27432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3" name="直接连接符 12"/>
            <p:cNvCxnSpPr/>
            <p:nvPr/>
          </p:nvCxnSpPr>
          <p:spPr>
            <a:xfrm flipV="1">
              <a:off x="2137109" y="4430967"/>
              <a:ext cx="583866" cy="334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4" name="直接连接符 13"/>
            <p:cNvCxnSpPr/>
            <p:nvPr/>
          </p:nvCxnSpPr>
          <p:spPr>
            <a:xfrm>
              <a:off x="2720975" y="4159988"/>
              <a:ext cx="0" cy="274320"/>
            </a:xfrm>
            <a:prstGeom prst="line">
              <a:avLst/>
            </a:prstGeom>
            <a:ln/>
          </p:spPr>
          <p:style>
            <a:lnRef idx="3">
              <a:schemeClr val="accent1"/>
            </a:lnRef>
            <a:fillRef idx="0">
              <a:schemeClr val="accent1"/>
            </a:fillRef>
            <a:effectRef idx="2">
              <a:schemeClr val="accent1"/>
            </a:effectRef>
            <a:fontRef idx="minor">
              <a:schemeClr val="tx1"/>
            </a:fontRef>
          </p:style>
        </p:cxnSp>
      </p:grpSp>
      <p:grpSp>
        <p:nvGrpSpPr>
          <p:cNvPr id="43" name="组合 42"/>
          <p:cNvGrpSpPr/>
          <p:nvPr/>
        </p:nvGrpSpPr>
        <p:grpSpPr>
          <a:xfrm>
            <a:off x="4135959" y="3324464"/>
            <a:ext cx="583866" cy="274320"/>
            <a:chOff x="2137109" y="4159988"/>
            <a:chExt cx="583866" cy="274320"/>
          </a:xfrm>
        </p:grpSpPr>
        <p:cxnSp>
          <p:nvCxnSpPr>
            <p:cNvPr id="44" name="直接连接符 43"/>
            <p:cNvCxnSpPr/>
            <p:nvPr/>
          </p:nvCxnSpPr>
          <p:spPr>
            <a:xfrm flipV="1">
              <a:off x="2137109" y="4159988"/>
              <a:ext cx="583866" cy="334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45" name="直接连接符 44"/>
            <p:cNvCxnSpPr/>
            <p:nvPr/>
          </p:nvCxnSpPr>
          <p:spPr>
            <a:xfrm>
              <a:off x="2137109" y="4159988"/>
              <a:ext cx="0" cy="27432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46" name="直接连接符 45"/>
            <p:cNvCxnSpPr/>
            <p:nvPr/>
          </p:nvCxnSpPr>
          <p:spPr>
            <a:xfrm flipV="1">
              <a:off x="2137109" y="4430967"/>
              <a:ext cx="583866" cy="334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47" name="直接连接符 46"/>
            <p:cNvCxnSpPr/>
            <p:nvPr/>
          </p:nvCxnSpPr>
          <p:spPr>
            <a:xfrm>
              <a:off x="2720975" y="4159988"/>
              <a:ext cx="0" cy="274320"/>
            </a:xfrm>
            <a:prstGeom prst="line">
              <a:avLst/>
            </a:prstGeom>
            <a:ln/>
          </p:spPr>
          <p:style>
            <a:lnRef idx="3">
              <a:schemeClr val="accent1"/>
            </a:lnRef>
            <a:fillRef idx="0">
              <a:schemeClr val="accent1"/>
            </a:fillRef>
            <a:effectRef idx="2">
              <a:schemeClr val="accent1"/>
            </a:effectRef>
            <a:fontRef idx="minor">
              <a:schemeClr val="tx1"/>
            </a:fontRef>
          </p:style>
        </p:cxnSp>
      </p:grpSp>
      <p:grpSp>
        <p:nvGrpSpPr>
          <p:cNvPr id="48" name="组合 47"/>
          <p:cNvGrpSpPr/>
          <p:nvPr/>
        </p:nvGrpSpPr>
        <p:grpSpPr>
          <a:xfrm>
            <a:off x="5936685" y="4354759"/>
            <a:ext cx="583866" cy="274320"/>
            <a:chOff x="2137109" y="4159988"/>
            <a:chExt cx="583866" cy="274320"/>
          </a:xfrm>
        </p:grpSpPr>
        <p:cxnSp>
          <p:nvCxnSpPr>
            <p:cNvPr id="49" name="直接连接符 48"/>
            <p:cNvCxnSpPr/>
            <p:nvPr/>
          </p:nvCxnSpPr>
          <p:spPr>
            <a:xfrm flipV="1">
              <a:off x="2137109" y="4159988"/>
              <a:ext cx="583866" cy="334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0" name="直接连接符 49"/>
            <p:cNvCxnSpPr/>
            <p:nvPr/>
          </p:nvCxnSpPr>
          <p:spPr>
            <a:xfrm>
              <a:off x="2137109" y="4159988"/>
              <a:ext cx="0" cy="27432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1" name="直接连接符 50"/>
            <p:cNvCxnSpPr/>
            <p:nvPr/>
          </p:nvCxnSpPr>
          <p:spPr>
            <a:xfrm flipV="1">
              <a:off x="2137109" y="4430967"/>
              <a:ext cx="583866" cy="334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2" name="直接连接符 51"/>
            <p:cNvCxnSpPr/>
            <p:nvPr/>
          </p:nvCxnSpPr>
          <p:spPr>
            <a:xfrm>
              <a:off x="2720975" y="4159988"/>
              <a:ext cx="0" cy="27432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35" name="文本框 34"/>
          <p:cNvSpPr txBox="1"/>
          <p:nvPr/>
        </p:nvSpPr>
        <p:spPr>
          <a:xfrm>
            <a:off x="6228618" y="2610311"/>
            <a:ext cx="1894429" cy="369332"/>
          </a:xfrm>
          <a:prstGeom prst="rect">
            <a:avLst/>
          </a:prstGeom>
          <a:noFill/>
        </p:spPr>
        <p:txBody>
          <a:bodyPr wrap="none" rtlCol="0">
            <a:spAutoFit/>
          </a:bodyPr>
          <a:lstStyle/>
          <a:p>
            <a:r>
              <a:rPr lang="zh-CN" altLang="en-US" dirty="0"/>
              <a:t>工具链</a:t>
            </a:r>
            <a:r>
              <a:rPr lang="en-US" altLang="zh-CN" dirty="0"/>
              <a:t>(toolchain)</a:t>
            </a:r>
            <a:endParaRPr lang="zh-CN" altLang="en-US" dirty="0"/>
          </a:p>
        </p:txBody>
      </p:sp>
      <p:cxnSp>
        <p:nvCxnSpPr>
          <p:cNvPr id="54" name="直接箭头连接符 53"/>
          <p:cNvCxnSpPr/>
          <p:nvPr/>
        </p:nvCxnSpPr>
        <p:spPr>
          <a:xfrm>
            <a:off x="4719825" y="2643066"/>
            <a:ext cx="1508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4719825" y="2979643"/>
            <a:ext cx="1508793" cy="481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6340642" y="2974941"/>
            <a:ext cx="176044" cy="1379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2834533" y="5733216"/>
            <a:ext cx="3770584" cy="369332"/>
          </a:xfrm>
          <a:prstGeom prst="rect">
            <a:avLst/>
          </a:prstGeom>
          <a:noFill/>
        </p:spPr>
        <p:txBody>
          <a:bodyPr wrap="none" rtlCol="0">
            <a:spAutoFit/>
          </a:bodyPr>
          <a:lstStyle/>
          <a:p>
            <a:r>
              <a:rPr lang="zh-CN" altLang="en-US" dirty="0"/>
              <a:t>从</a:t>
            </a:r>
            <a:r>
              <a:rPr lang="en-US" altLang="zh-CN" dirty="0"/>
              <a:t>C</a:t>
            </a:r>
            <a:r>
              <a:rPr lang="zh-CN" altLang="en-US" dirty="0"/>
              <a:t>源代码翻译为可运行程序的步骤</a:t>
            </a:r>
          </a:p>
        </p:txBody>
      </p:sp>
      <p:sp>
        <p:nvSpPr>
          <p:cNvPr id="24" name="文本框 23">
            <a:extLst>
              <a:ext uri="{FF2B5EF4-FFF2-40B4-BE49-F238E27FC236}">
                <a16:creationId xmlns="" xmlns:a16="http://schemas.microsoft.com/office/drawing/2014/main" id="{020E6A7D-FE50-46FE-A075-5BD3228FA83D}"/>
              </a:ext>
            </a:extLst>
          </p:cNvPr>
          <p:cNvSpPr txBox="1"/>
          <p:nvPr/>
        </p:nvSpPr>
        <p:spPr>
          <a:xfrm>
            <a:off x="779285" y="6488840"/>
            <a:ext cx="2452659" cy="276999"/>
          </a:xfrm>
          <a:prstGeom prst="rect">
            <a:avLst/>
          </a:prstGeom>
          <a:noFill/>
        </p:spPr>
        <p:txBody>
          <a:bodyPr wrap="none" rtlCol="0">
            <a:spAutoFit/>
          </a:bodyPr>
          <a:lstStyle/>
          <a:p>
            <a:r>
              <a:rPr lang="en-US" altLang="zh-CN" sz="1200" dirty="0"/>
              <a:t>--- </a:t>
            </a:r>
            <a:r>
              <a:rPr lang="zh-CN" altLang="en-US" sz="1200" dirty="0"/>
              <a:t>上图来自</a:t>
            </a:r>
            <a:r>
              <a:rPr lang="en-US" altLang="zh-CN" sz="1200" dirty="0"/>
              <a:t>《RISC-V</a:t>
            </a:r>
            <a:r>
              <a:rPr lang="zh-CN" altLang="en-US" sz="1200" dirty="0"/>
              <a:t>手册</a:t>
            </a:r>
            <a:r>
              <a:rPr lang="en-US" altLang="zh-CN" sz="1200" dirty="0"/>
              <a:t>》</a:t>
            </a:r>
            <a:r>
              <a:rPr lang="zh-CN" altLang="en-US" sz="1200" dirty="0"/>
              <a:t>第</a:t>
            </a:r>
            <a:r>
              <a:rPr lang="en-US" altLang="zh-CN" sz="1200" dirty="0"/>
              <a:t>41</a:t>
            </a:r>
            <a:r>
              <a:rPr lang="zh-CN" altLang="en-US" sz="1200" dirty="0"/>
              <a:t>页</a:t>
            </a:r>
            <a:endParaRPr lang="en-US" altLang="zh-CN" sz="1200" dirty="0"/>
          </a:p>
        </p:txBody>
      </p:sp>
    </p:spTree>
    <p:extLst>
      <p:ext uri="{BB962C8B-B14F-4D97-AF65-F5344CB8AC3E}">
        <p14:creationId xmlns:p14="http://schemas.microsoft.com/office/powerpoint/2010/main" val="10728529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RISC-V</a:t>
            </a:r>
            <a:r>
              <a:rPr lang="zh-CN" altLang="en-US" dirty="0"/>
              <a:t>的工具链</a:t>
            </a:r>
          </a:p>
        </p:txBody>
      </p:sp>
      <p:pic>
        <p:nvPicPr>
          <p:cNvPr id="6" name="内容占位符 5"/>
          <p:cNvPicPr>
            <a:picLocks noGrp="1" noChangeAspect="1"/>
          </p:cNvPicPr>
          <p:nvPr>
            <p:ph idx="1"/>
          </p:nvPr>
        </p:nvPicPr>
        <p:blipFill>
          <a:blip r:embed="rId3"/>
          <a:stretch>
            <a:fillRect/>
          </a:stretch>
        </p:blipFill>
        <p:spPr>
          <a:xfrm>
            <a:off x="1635763" y="1388543"/>
            <a:ext cx="7025771" cy="5012813"/>
          </a:xfrm>
          <a:prstGeom prst="rect">
            <a:avLst/>
          </a:prstGeom>
        </p:spPr>
      </p:pic>
      <p:grpSp>
        <p:nvGrpSpPr>
          <p:cNvPr id="7" name="组合 6"/>
          <p:cNvGrpSpPr/>
          <p:nvPr/>
        </p:nvGrpSpPr>
        <p:grpSpPr>
          <a:xfrm>
            <a:off x="2014910" y="4705099"/>
            <a:ext cx="726615" cy="195210"/>
            <a:chOff x="2137109" y="4159988"/>
            <a:chExt cx="583866" cy="274320"/>
          </a:xfrm>
        </p:grpSpPr>
        <p:cxnSp>
          <p:nvCxnSpPr>
            <p:cNvPr id="8" name="直接连接符 7"/>
            <p:cNvCxnSpPr/>
            <p:nvPr/>
          </p:nvCxnSpPr>
          <p:spPr>
            <a:xfrm flipV="1">
              <a:off x="2137109" y="4159988"/>
              <a:ext cx="583866" cy="3341"/>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9" name="直接连接符 8"/>
            <p:cNvCxnSpPr/>
            <p:nvPr/>
          </p:nvCxnSpPr>
          <p:spPr>
            <a:xfrm>
              <a:off x="2137109" y="4159988"/>
              <a:ext cx="0" cy="27432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0" name="直接连接符 9"/>
            <p:cNvCxnSpPr/>
            <p:nvPr/>
          </p:nvCxnSpPr>
          <p:spPr>
            <a:xfrm flipV="1">
              <a:off x="2137109" y="4430967"/>
              <a:ext cx="583866" cy="3341"/>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1" name="直接连接符 10"/>
            <p:cNvCxnSpPr/>
            <p:nvPr/>
          </p:nvCxnSpPr>
          <p:spPr>
            <a:xfrm>
              <a:off x="2720975" y="4159988"/>
              <a:ext cx="0" cy="27432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grpSp>
      <p:sp>
        <p:nvSpPr>
          <p:cNvPr id="12" name="文本框 11"/>
          <p:cNvSpPr txBox="1"/>
          <p:nvPr/>
        </p:nvSpPr>
        <p:spPr>
          <a:xfrm>
            <a:off x="98854" y="4670651"/>
            <a:ext cx="1510892" cy="307777"/>
          </a:xfrm>
          <a:prstGeom prst="rect">
            <a:avLst/>
          </a:prstGeom>
          <a:noFill/>
          <a:ln>
            <a:solidFill>
              <a:srgbClr val="FF0000"/>
            </a:solidFill>
          </a:ln>
        </p:spPr>
        <p:txBody>
          <a:bodyPr wrap="square" rtlCol="0">
            <a:spAutoFit/>
          </a:bodyPr>
          <a:lstStyle/>
          <a:p>
            <a:r>
              <a:rPr lang="zh-CN" altLang="en-US" sz="1400" dirty="0" smtClean="0"/>
              <a:t>汇编器、链接</a:t>
            </a:r>
            <a:r>
              <a:rPr lang="zh-CN" altLang="en-US" sz="1400" dirty="0"/>
              <a:t>器</a:t>
            </a:r>
          </a:p>
        </p:txBody>
      </p:sp>
      <p:cxnSp>
        <p:nvCxnSpPr>
          <p:cNvPr id="13" name="直接箭头连接符 12"/>
          <p:cNvCxnSpPr/>
          <p:nvPr/>
        </p:nvCxnSpPr>
        <p:spPr>
          <a:xfrm>
            <a:off x="1609746" y="4802704"/>
            <a:ext cx="37914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2014909" y="5294328"/>
            <a:ext cx="564083" cy="183834"/>
            <a:chOff x="2137109" y="4159988"/>
            <a:chExt cx="583866" cy="274320"/>
          </a:xfrm>
        </p:grpSpPr>
        <p:cxnSp>
          <p:nvCxnSpPr>
            <p:cNvPr id="15" name="直接连接符 14"/>
            <p:cNvCxnSpPr/>
            <p:nvPr/>
          </p:nvCxnSpPr>
          <p:spPr>
            <a:xfrm flipV="1">
              <a:off x="2137109" y="4159988"/>
              <a:ext cx="583866" cy="3341"/>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6" name="直接连接符 15"/>
            <p:cNvCxnSpPr/>
            <p:nvPr/>
          </p:nvCxnSpPr>
          <p:spPr>
            <a:xfrm>
              <a:off x="2137109" y="4159988"/>
              <a:ext cx="0" cy="27432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7" name="直接连接符 16"/>
            <p:cNvCxnSpPr/>
            <p:nvPr/>
          </p:nvCxnSpPr>
          <p:spPr>
            <a:xfrm flipV="1">
              <a:off x="2137109" y="4430967"/>
              <a:ext cx="583866" cy="3341"/>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8" name="直接连接符 17"/>
            <p:cNvCxnSpPr/>
            <p:nvPr/>
          </p:nvCxnSpPr>
          <p:spPr>
            <a:xfrm>
              <a:off x="2720975" y="4159988"/>
              <a:ext cx="0" cy="27432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grpSp>
      <p:sp>
        <p:nvSpPr>
          <p:cNvPr id="26" name="文本框 25"/>
          <p:cNvSpPr txBox="1"/>
          <p:nvPr/>
        </p:nvSpPr>
        <p:spPr>
          <a:xfrm>
            <a:off x="749643" y="5217574"/>
            <a:ext cx="858367" cy="307777"/>
          </a:xfrm>
          <a:prstGeom prst="rect">
            <a:avLst/>
          </a:prstGeom>
          <a:noFill/>
          <a:ln>
            <a:solidFill>
              <a:srgbClr val="FF0000"/>
            </a:solidFill>
          </a:ln>
        </p:spPr>
        <p:txBody>
          <a:bodyPr wrap="square" rtlCol="0">
            <a:spAutoFit/>
          </a:bodyPr>
          <a:lstStyle/>
          <a:p>
            <a:r>
              <a:rPr lang="zh-CN" altLang="en-US" sz="1400" dirty="0"/>
              <a:t>编译器</a:t>
            </a:r>
          </a:p>
        </p:txBody>
      </p:sp>
      <p:cxnSp>
        <p:nvCxnSpPr>
          <p:cNvPr id="20" name="直接箭头连接符 19"/>
          <p:cNvCxnSpPr/>
          <p:nvPr/>
        </p:nvCxnSpPr>
        <p:spPr>
          <a:xfrm>
            <a:off x="1609746" y="5391933"/>
            <a:ext cx="37914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2008303" y="5613335"/>
            <a:ext cx="564083" cy="183834"/>
            <a:chOff x="2137109" y="4159988"/>
            <a:chExt cx="583866" cy="274320"/>
          </a:xfrm>
        </p:grpSpPr>
        <p:cxnSp>
          <p:nvCxnSpPr>
            <p:cNvPr id="22" name="直接连接符 21"/>
            <p:cNvCxnSpPr/>
            <p:nvPr/>
          </p:nvCxnSpPr>
          <p:spPr>
            <a:xfrm flipV="1">
              <a:off x="2137109" y="4159988"/>
              <a:ext cx="583866" cy="3341"/>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3" name="直接连接符 22"/>
            <p:cNvCxnSpPr/>
            <p:nvPr/>
          </p:nvCxnSpPr>
          <p:spPr>
            <a:xfrm>
              <a:off x="2137109" y="4159988"/>
              <a:ext cx="0" cy="27432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5" name="直接连接符 24"/>
            <p:cNvCxnSpPr/>
            <p:nvPr/>
          </p:nvCxnSpPr>
          <p:spPr>
            <a:xfrm flipV="1">
              <a:off x="2137109" y="4430967"/>
              <a:ext cx="583866" cy="3341"/>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7" name="直接连接符 26"/>
            <p:cNvCxnSpPr/>
            <p:nvPr/>
          </p:nvCxnSpPr>
          <p:spPr>
            <a:xfrm>
              <a:off x="2720975" y="4159988"/>
              <a:ext cx="0" cy="27432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grpSp>
      <p:sp>
        <p:nvSpPr>
          <p:cNvPr id="28" name="文本框 27"/>
          <p:cNvSpPr txBox="1"/>
          <p:nvPr/>
        </p:nvSpPr>
        <p:spPr>
          <a:xfrm>
            <a:off x="749643" y="5577771"/>
            <a:ext cx="851761" cy="307777"/>
          </a:xfrm>
          <a:prstGeom prst="rect">
            <a:avLst/>
          </a:prstGeom>
          <a:noFill/>
          <a:ln>
            <a:solidFill>
              <a:srgbClr val="FF0000"/>
            </a:solidFill>
          </a:ln>
        </p:spPr>
        <p:txBody>
          <a:bodyPr wrap="square" rtlCol="0">
            <a:spAutoFit/>
          </a:bodyPr>
          <a:lstStyle/>
          <a:p>
            <a:r>
              <a:rPr lang="zh-CN" altLang="en-US" sz="1400" dirty="0"/>
              <a:t>调试器</a:t>
            </a:r>
          </a:p>
        </p:txBody>
      </p:sp>
      <p:cxnSp>
        <p:nvCxnSpPr>
          <p:cNvPr id="29" name="直接箭头连接符 28"/>
          <p:cNvCxnSpPr/>
          <p:nvPr/>
        </p:nvCxnSpPr>
        <p:spPr>
          <a:xfrm>
            <a:off x="1603140" y="5710940"/>
            <a:ext cx="37914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2008302" y="5872182"/>
            <a:ext cx="733223" cy="486114"/>
            <a:chOff x="2137109" y="4159988"/>
            <a:chExt cx="583866" cy="274320"/>
          </a:xfrm>
        </p:grpSpPr>
        <p:cxnSp>
          <p:nvCxnSpPr>
            <p:cNvPr id="31" name="直接连接符 30"/>
            <p:cNvCxnSpPr/>
            <p:nvPr/>
          </p:nvCxnSpPr>
          <p:spPr>
            <a:xfrm flipV="1">
              <a:off x="2137109" y="4159988"/>
              <a:ext cx="583866" cy="3341"/>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32" name="直接连接符 31"/>
            <p:cNvCxnSpPr/>
            <p:nvPr/>
          </p:nvCxnSpPr>
          <p:spPr>
            <a:xfrm>
              <a:off x="2137109" y="4159988"/>
              <a:ext cx="0" cy="27432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33" name="直接连接符 32"/>
            <p:cNvCxnSpPr/>
            <p:nvPr/>
          </p:nvCxnSpPr>
          <p:spPr>
            <a:xfrm flipV="1">
              <a:off x="2137109" y="4430967"/>
              <a:ext cx="583866" cy="3341"/>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34" name="直接连接符 33"/>
            <p:cNvCxnSpPr/>
            <p:nvPr/>
          </p:nvCxnSpPr>
          <p:spPr>
            <a:xfrm>
              <a:off x="2720975" y="4159988"/>
              <a:ext cx="0" cy="27432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grpSp>
      <p:sp>
        <p:nvSpPr>
          <p:cNvPr id="35" name="文本框 34"/>
          <p:cNvSpPr txBox="1"/>
          <p:nvPr/>
        </p:nvSpPr>
        <p:spPr>
          <a:xfrm>
            <a:off x="749643" y="5986998"/>
            <a:ext cx="851761" cy="307777"/>
          </a:xfrm>
          <a:prstGeom prst="rect">
            <a:avLst/>
          </a:prstGeom>
          <a:noFill/>
          <a:ln>
            <a:solidFill>
              <a:srgbClr val="FF0000"/>
            </a:solidFill>
          </a:ln>
        </p:spPr>
        <p:txBody>
          <a:bodyPr wrap="square" rtlCol="0">
            <a:spAutoFit/>
          </a:bodyPr>
          <a:lstStyle/>
          <a:p>
            <a:r>
              <a:rPr lang="en-US" altLang="zh-CN" sz="1400" dirty="0" smtClean="0"/>
              <a:t>C</a:t>
            </a:r>
            <a:r>
              <a:rPr lang="zh-CN" altLang="en-US" sz="1400" dirty="0" smtClean="0"/>
              <a:t>运行库</a:t>
            </a:r>
            <a:endParaRPr lang="zh-CN" altLang="en-US" sz="1400" dirty="0"/>
          </a:p>
        </p:txBody>
      </p:sp>
      <p:cxnSp>
        <p:nvCxnSpPr>
          <p:cNvPr id="36" name="直接箭头连接符 35"/>
          <p:cNvCxnSpPr/>
          <p:nvPr/>
        </p:nvCxnSpPr>
        <p:spPr>
          <a:xfrm>
            <a:off x="1603140" y="6120167"/>
            <a:ext cx="37914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5975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6ABC527-5442-4482-957D-846C55EE3770}"/>
              </a:ext>
            </a:extLst>
          </p:cNvPr>
          <p:cNvSpPr>
            <a:spLocks noGrp="1"/>
          </p:cNvSpPr>
          <p:nvPr>
            <p:ph type="title"/>
          </p:nvPr>
        </p:nvSpPr>
        <p:spPr/>
        <p:txBody>
          <a:bodyPr/>
          <a:lstStyle/>
          <a:p>
            <a:r>
              <a:rPr lang="en-US" altLang="zh-CN" dirty="0" smtClean="0"/>
              <a:t>GNU</a:t>
            </a:r>
            <a:r>
              <a:rPr lang="zh-CN" altLang="en-US" dirty="0"/>
              <a:t>介绍</a:t>
            </a:r>
          </a:p>
        </p:txBody>
      </p:sp>
      <p:sp>
        <p:nvSpPr>
          <p:cNvPr id="3" name="内容占位符 2">
            <a:extLst>
              <a:ext uri="{FF2B5EF4-FFF2-40B4-BE49-F238E27FC236}">
                <a16:creationId xmlns="" xmlns:a16="http://schemas.microsoft.com/office/drawing/2014/main" id="{E062CD77-5257-4C2A-89AB-4768997DCB17}"/>
              </a:ext>
            </a:extLst>
          </p:cNvPr>
          <p:cNvSpPr>
            <a:spLocks noGrp="1"/>
          </p:cNvSpPr>
          <p:nvPr>
            <p:ph idx="1"/>
          </p:nvPr>
        </p:nvSpPr>
        <p:spPr/>
        <p:txBody>
          <a:bodyPr/>
          <a:lstStyle/>
          <a:p>
            <a:endParaRPr lang="en-US" altLang="zh-CN" dirty="0"/>
          </a:p>
          <a:p>
            <a:endParaRPr lang="en-US" altLang="zh-CN" dirty="0"/>
          </a:p>
          <a:p>
            <a:endParaRPr lang="zh-CN" altLang="en-US" dirty="0"/>
          </a:p>
        </p:txBody>
      </p:sp>
      <p:pic>
        <p:nvPicPr>
          <p:cNvPr id="7" name="图片 6">
            <a:extLst>
              <a:ext uri="{FF2B5EF4-FFF2-40B4-BE49-F238E27FC236}">
                <a16:creationId xmlns="" xmlns:a16="http://schemas.microsoft.com/office/drawing/2014/main" id="{32E755E1-9296-4153-9BFF-0C90EA12BF47}"/>
              </a:ext>
            </a:extLst>
          </p:cNvPr>
          <p:cNvPicPr>
            <a:picLocks noChangeAspect="1"/>
          </p:cNvPicPr>
          <p:nvPr/>
        </p:nvPicPr>
        <p:blipFill>
          <a:blip r:embed="rId2"/>
          <a:stretch>
            <a:fillRect/>
          </a:stretch>
        </p:blipFill>
        <p:spPr>
          <a:xfrm>
            <a:off x="812799" y="4467472"/>
            <a:ext cx="7257143" cy="2209524"/>
          </a:xfrm>
          <a:prstGeom prst="rect">
            <a:avLst/>
          </a:prstGeom>
        </p:spPr>
      </p:pic>
      <p:pic>
        <p:nvPicPr>
          <p:cNvPr id="10" name="图片 9">
            <a:extLst>
              <a:ext uri="{FF2B5EF4-FFF2-40B4-BE49-F238E27FC236}">
                <a16:creationId xmlns="" xmlns:a16="http://schemas.microsoft.com/office/drawing/2014/main" id="{458CFB74-6D69-4390-B9C0-8B9E35F4383A}"/>
              </a:ext>
            </a:extLst>
          </p:cNvPr>
          <p:cNvPicPr>
            <a:picLocks noChangeAspect="1"/>
          </p:cNvPicPr>
          <p:nvPr/>
        </p:nvPicPr>
        <p:blipFill>
          <a:blip r:embed="rId3"/>
          <a:stretch>
            <a:fillRect/>
          </a:stretch>
        </p:blipFill>
        <p:spPr>
          <a:xfrm>
            <a:off x="628650" y="1285766"/>
            <a:ext cx="6295238" cy="2933333"/>
          </a:xfrm>
          <a:prstGeom prst="rect">
            <a:avLst/>
          </a:prstGeom>
        </p:spPr>
      </p:pic>
      <p:pic>
        <p:nvPicPr>
          <p:cNvPr id="12" name="图片 11">
            <a:extLst>
              <a:ext uri="{FF2B5EF4-FFF2-40B4-BE49-F238E27FC236}">
                <a16:creationId xmlns="" xmlns:a16="http://schemas.microsoft.com/office/drawing/2014/main" id="{F7BFCD89-B04C-4BEE-9449-43945B77EA69}"/>
              </a:ext>
            </a:extLst>
          </p:cNvPr>
          <p:cNvPicPr>
            <a:picLocks noChangeAspect="1"/>
          </p:cNvPicPr>
          <p:nvPr/>
        </p:nvPicPr>
        <p:blipFill>
          <a:blip r:embed="rId4"/>
          <a:stretch>
            <a:fillRect/>
          </a:stretch>
        </p:blipFill>
        <p:spPr>
          <a:xfrm>
            <a:off x="4702629" y="799250"/>
            <a:ext cx="2638095" cy="419048"/>
          </a:xfrm>
          <a:prstGeom prst="rect">
            <a:avLst/>
          </a:prstGeom>
        </p:spPr>
      </p:pic>
      <p:sp>
        <p:nvSpPr>
          <p:cNvPr id="13" name="文本框 12">
            <a:extLst>
              <a:ext uri="{FF2B5EF4-FFF2-40B4-BE49-F238E27FC236}">
                <a16:creationId xmlns="" xmlns:a16="http://schemas.microsoft.com/office/drawing/2014/main" id="{BFBFE098-A692-476A-B6AD-55C391694046}"/>
              </a:ext>
            </a:extLst>
          </p:cNvPr>
          <p:cNvSpPr txBox="1"/>
          <p:nvPr/>
        </p:nvSpPr>
        <p:spPr>
          <a:xfrm>
            <a:off x="6020790" y="843053"/>
            <a:ext cx="407786" cy="307777"/>
          </a:xfrm>
          <a:prstGeom prst="rect">
            <a:avLst/>
          </a:prstGeom>
          <a:noFill/>
          <a:ln>
            <a:solidFill>
              <a:srgbClr val="FF0000"/>
            </a:solidFill>
          </a:ln>
        </p:spPr>
        <p:txBody>
          <a:bodyPr wrap="square" rtlCol="0">
            <a:spAutoFit/>
          </a:bodyPr>
          <a:lstStyle/>
          <a:p>
            <a:endParaRPr lang="zh-CN" altLang="en-US" sz="1400" dirty="0"/>
          </a:p>
        </p:txBody>
      </p:sp>
    </p:spTree>
    <p:extLst>
      <p:ext uri="{BB962C8B-B14F-4D97-AF65-F5344CB8AC3E}">
        <p14:creationId xmlns:p14="http://schemas.microsoft.com/office/powerpoint/2010/main" val="35714140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5DAA9FE-FC7D-4EE8-8A57-8787327F1CB1}"/>
              </a:ext>
            </a:extLst>
          </p:cNvPr>
          <p:cNvSpPr>
            <a:spLocks noGrp="1"/>
          </p:cNvSpPr>
          <p:nvPr>
            <p:ph type="title"/>
          </p:nvPr>
        </p:nvSpPr>
        <p:spPr/>
        <p:txBody>
          <a:bodyPr/>
          <a:lstStyle/>
          <a:p>
            <a:r>
              <a:rPr lang="en-US" altLang="zh-CN" dirty="0" smtClean="0"/>
              <a:t>GNU</a:t>
            </a:r>
            <a:r>
              <a:rPr lang="zh-CN" altLang="en-US" dirty="0"/>
              <a:t>有哪些重要的软件工具？</a:t>
            </a:r>
          </a:p>
        </p:txBody>
      </p:sp>
      <p:pic>
        <p:nvPicPr>
          <p:cNvPr id="30" name="内容占位符 36">
            <a:extLst>
              <a:ext uri="{FF2B5EF4-FFF2-40B4-BE49-F238E27FC236}">
                <a16:creationId xmlns="" xmlns:a16="http://schemas.microsoft.com/office/drawing/2014/main" id="{17E706A3-3808-4C69-AA32-C5288DEAF614}"/>
              </a:ext>
            </a:extLst>
          </p:cNvPr>
          <p:cNvPicPr>
            <a:picLocks noChangeAspect="1"/>
          </p:cNvPicPr>
          <p:nvPr/>
        </p:nvPicPr>
        <p:blipFill>
          <a:blip r:embed="rId2"/>
          <a:stretch>
            <a:fillRect/>
          </a:stretch>
        </p:blipFill>
        <p:spPr>
          <a:xfrm>
            <a:off x="1263128" y="1344213"/>
            <a:ext cx="6070313" cy="3130792"/>
          </a:xfrm>
          <a:prstGeom prst="rect">
            <a:avLst/>
          </a:prstGeom>
        </p:spPr>
      </p:pic>
      <p:grpSp>
        <p:nvGrpSpPr>
          <p:cNvPr id="31" name="组合 30">
            <a:extLst>
              <a:ext uri="{FF2B5EF4-FFF2-40B4-BE49-F238E27FC236}">
                <a16:creationId xmlns="" xmlns:a16="http://schemas.microsoft.com/office/drawing/2014/main" id="{D9B0F16F-16FC-4871-90C9-5FF2E36BCC8F}"/>
              </a:ext>
            </a:extLst>
          </p:cNvPr>
          <p:cNvGrpSpPr/>
          <p:nvPr/>
        </p:nvGrpSpPr>
        <p:grpSpPr>
          <a:xfrm>
            <a:off x="3944673" y="1972746"/>
            <a:ext cx="445966" cy="200145"/>
            <a:chOff x="2137109" y="4159988"/>
            <a:chExt cx="583866" cy="274320"/>
          </a:xfrm>
        </p:grpSpPr>
        <p:cxnSp>
          <p:nvCxnSpPr>
            <p:cNvPr id="32" name="直接连接符 31">
              <a:extLst>
                <a:ext uri="{FF2B5EF4-FFF2-40B4-BE49-F238E27FC236}">
                  <a16:creationId xmlns="" xmlns:a16="http://schemas.microsoft.com/office/drawing/2014/main" id="{CB36CE91-6125-4529-A08B-F970CEC18C6E}"/>
                </a:ext>
              </a:extLst>
            </p:cNvPr>
            <p:cNvCxnSpPr/>
            <p:nvPr/>
          </p:nvCxnSpPr>
          <p:spPr>
            <a:xfrm flipV="1">
              <a:off x="2137109" y="4159988"/>
              <a:ext cx="583866" cy="334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3" name="直接连接符 32">
              <a:extLst>
                <a:ext uri="{FF2B5EF4-FFF2-40B4-BE49-F238E27FC236}">
                  <a16:creationId xmlns="" xmlns:a16="http://schemas.microsoft.com/office/drawing/2014/main" id="{1CE7D057-1780-4D0B-9079-E8190FED8E93}"/>
                </a:ext>
              </a:extLst>
            </p:cNvPr>
            <p:cNvCxnSpPr/>
            <p:nvPr/>
          </p:nvCxnSpPr>
          <p:spPr>
            <a:xfrm>
              <a:off x="2137109" y="4159988"/>
              <a:ext cx="0" cy="27432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4" name="直接连接符 33">
              <a:extLst>
                <a:ext uri="{FF2B5EF4-FFF2-40B4-BE49-F238E27FC236}">
                  <a16:creationId xmlns="" xmlns:a16="http://schemas.microsoft.com/office/drawing/2014/main" id="{1F71D3F3-EDBB-4399-ACDA-E2877859C5B0}"/>
                </a:ext>
              </a:extLst>
            </p:cNvPr>
            <p:cNvCxnSpPr/>
            <p:nvPr/>
          </p:nvCxnSpPr>
          <p:spPr>
            <a:xfrm flipV="1">
              <a:off x="2137109" y="4430967"/>
              <a:ext cx="583866" cy="334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5" name="直接连接符 34">
              <a:extLst>
                <a:ext uri="{FF2B5EF4-FFF2-40B4-BE49-F238E27FC236}">
                  <a16:creationId xmlns="" xmlns:a16="http://schemas.microsoft.com/office/drawing/2014/main" id="{D6AF6441-6F31-4609-A2BE-C5DFFF1782F8}"/>
                </a:ext>
              </a:extLst>
            </p:cNvPr>
            <p:cNvCxnSpPr/>
            <p:nvPr/>
          </p:nvCxnSpPr>
          <p:spPr>
            <a:xfrm>
              <a:off x="2720975" y="4159988"/>
              <a:ext cx="0" cy="274320"/>
            </a:xfrm>
            <a:prstGeom prst="line">
              <a:avLst/>
            </a:prstGeom>
            <a:ln/>
          </p:spPr>
          <p:style>
            <a:lnRef idx="3">
              <a:schemeClr val="accent1"/>
            </a:lnRef>
            <a:fillRef idx="0">
              <a:schemeClr val="accent1"/>
            </a:fillRef>
            <a:effectRef idx="2">
              <a:schemeClr val="accent1"/>
            </a:effectRef>
            <a:fontRef idx="minor">
              <a:schemeClr val="tx1"/>
            </a:fontRef>
          </p:style>
        </p:cxnSp>
      </p:grpSp>
      <p:grpSp>
        <p:nvGrpSpPr>
          <p:cNvPr id="36" name="组合 35">
            <a:extLst>
              <a:ext uri="{FF2B5EF4-FFF2-40B4-BE49-F238E27FC236}">
                <a16:creationId xmlns="" xmlns:a16="http://schemas.microsoft.com/office/drawing/2014/main" id="{086B77C3-8537-4E63-B5A5-93A7C96D280E}"/>
              </a:ext>
            </a:extLst>
          </p:cNvPr>
          <p:cNvGrpSpPr/>
          <p:nvPr/>
        </p:nvGrpSpPr>
        <p:grpSpPr>
          <a:xfrm>
            <a:off x="3944673" y="2641600"/>
            <a:ext cx="445966" cy="200145"/>
            <a:chOff x="2137109" y="4159988"/>
            <a:chExt cx="583866" cy="274320"/>
          </a:xfrm>
        </p:grpSpPr>
        <p:cxnSp>
          <p:nvCxnSpPr>
            <p:cNvPr id="37" name="直接连接符 36">
              <a:extLst>
                <a:ext uri="{FF2B5EF4-FFF2-40B4-BE49-F238E27FC236}">
                  <a16:creationId xmlns="" xmlns:a16="http://schemas.microsoft.com/office/drawing/2014/main" id="{B62350BE-0F9E-4FF3-8AA3-F770AD322538}"/>
                </a:ext>
              </a:extLst>
            </p:cNvPr>
            <p:cNvCxnSpPr/>
            <p:nvPr/>
          </p:nvCxnSpPr>
          <p:spPr>
            <a:xfrm flipV="1">
              <a:off x="2137109" y="4159988"/>
              <a:ext cx="583866" cy="334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8" name="直接连接符 37">
              <a:extLst>
                <a:ext uri="{FF2B5EF4-FFF2-40B4-BE49-F238E27FC236}">
                  <a16:creationId xmlns="" xmlns:a16="http://schemas.microsoft.com/office/drawing/2014/main" id="{B7D414D3-07AC-4CA9-9264-78AB0E0C881C}"/>
                </a:ext>
              </a:extLst>
            </p:cNvPr>
            <p:cNvCxnSpPr/>
            <p:nvPr/>
          </p:nvCxnSpPr>
          <p:spPr>
            <a:xfrm>
              <a:off x="2137109" y="4159988"/>
              <a:ext cx="0" cy="27432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9" name="直接连接符 38">
              <a:extLst>
                <a:ext uri="{FF2B5EF4-FFF2-40B4-BE49-F238E27FC236}">
                  <a16:creationId xmlns="" xmlns:a16="http://schemas.microsoft.com/office/drawing/2014/main" id="{5E6F8E82-74FD-4C76-AEB8-FF3F40E4A60A}"/>
                </a:ext>
              </a:extLst>
            </p:cNvPr>
            <p:cNvCxnSpPr/>
            <p:nvPr/>
          </p:nvCxnSpPr>
          <p:spPr>
            <a:xfrm flipV="1">
              <a:off x="2137109" y="4430967"/>
              <a:ext cx="583866" cy="334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40" name="直接连接符 39">
              <a:extLst>
                <a:ext uri="{FF2B5EF4-FFF2-40B4-BE49-F238E27FC236}">
                  <a16:creationId xmlns="" xmlns:a16="http://schemas.microsoft.com/office/drawing/2014/main" id="{EB845FAA-4AB4-4283-84AE-0615AD674F40}"/>
                </a:ext>
              </a:extLst>
            </p:cNvPr>
            <p:cNvCxnSpPr/>
            <p:nvPr/>
          </p:nvCxnSpPr>
          <p:spPr>
            <a:xfrm>
              <a:off x="2720975" y="4159988"/>
              <a:ext cx="0" cy="274320"/>
            </a:xfrm>
            <a:prstGeom prst="line">
              <a:avLst/>
            </a:prstGeom>
            <a:ln/>
          </p:spPr>
          <p:style>
            <a:lnRef idx="3">
              <a:schemeClr val="accent1"/>
            </a:lnRef>
            <a:fillRef idx="0">
              <a:schemeClr val="accent1"/>
            </a:fillRef>
            <a:effectRef idx="2">
              <a:schemeClr val="accent1"/>
            </a:effectRef>
            <a:fontRef idx="minor">
              <a:schemeClr val="tx1"/>
            </a:fontRef>
          </p:style>
        </p:cxnSp>
      </p:grpSp>
      <p:grpSp>
        <p:nvGrpSpPr>
          <p:cNvPr id="41" name="组合 40">
            <a:extLst>
              <a:ext uri="{FF2B5EF4-FFF2-40B4-BE49-F238E27FC236}">
                <a16:creationId xmlns="" xmlns:a16="http://schemas.microsoft.com/office/drawing/2014/main" id="{15F628AB-6453-4FD7-91D8-A19464A52C4C}"/>
              </a:ext>
            </a:extLst>
          </p:cNvPr>
          <p:cNvGrpSpPr/>
          <p:nvPr/>
        </p:nvGrpSpPr>
        <p:grpSpPr>
          <a:xfrm>
            <a:off x="5320095" y="3384686"/>
            <a:ext cx="445966" cy="200145"/>
            <a:chOff x="2137109" y="4159988"/>
            <a:chExt cx="583866" cy="274320"/>
          </a:xfrm>
        </p:grpSpPr>
        <p:cxnSp>
          <p:nvCxnSpPr>
            <p:cNvPr id="42" name="直接连接符 41">
              <a:extLst>
                <a:ext uri="{FF2B5EF4-FFF2-40B4-BE49-F238E27FC236}">
                  <a16:creationId xmlns="" xmlns:a16="http://schemas.microsoft.com/office/drawing/2014/main" id="{79C41A2C-CC10-46D5-802F-A0BC7F6420EE}"/>
                </a:ext>
              </a:extLst>
            </p:cNvPr>
            <p:cNvCxnSpPr/>
            <p:nvPr/>
          </p:nvCxnSpPr>
          <p:spPr>
            <a:xfrm flipV="1">
              <a:off x="2137109" y="4159988"/>
              <a:ext cx="583866" cy="334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43" name="直接连接符 42">
              <a:extLst>
                <a:ext uri="{FF2B5EF4-FFF2-40B4-BE49-F238E27FC236}">
                  <a16:creationId xmlns="" xmlns:a16="http://schemas.microsoft.com/office/drawing/2014/main" id="{A61BB0A6-38E0-4D3C-996B-63BB32FFBC15}"/>
                </a:ext>
              </a:extLst>
            </p:cNvPr>
            <p:cNvCxnSpPr/>
            <p:nvPr/>
          </p:nvCxnSpPr>
          <p:spPr>
            <a:xfrm>
              <a:off x="2137109" y="4159988"/>
              <a:ext cx="0" cy="27432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44" name="直接连接符 43">
              <a:extLst>
                <a:ext uri="{FF2B5EF4-FFF2-40B4-BE49-F238E27FC236}">
                  <a16:creationId xmlns="" xmlns:a16="http://schemas.microsoft.com/office/drawing/2014/main" id="{1884981F-AB6C-4464-8A78-186301AE0210}"/>
                </a:ext>
              </a:extLst>
            </p:cNvPr>
            <p:cNvCxnSpPr/>
            <p:nvPr/>
          </p:nvCxnSpPr>
          <p:spPr>
            <a:xfrm flipV="1">
              <a:off x="2137109" y="4430967"/>
              <a:ext cx="583866" cy="334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45" name="直接连接符 44">
              <a:extLst>
                <a:ext uri="{FF2B5EF4-FFF2-40B4-BE49-F238E27FC236}">
                  <a16:creationId xmlns="" xmlns:a16="http://schemas.microsoft.com/office/drawing/2014/main" id="{11DE5148-CA44-4DBD-A7E2-44C582227F41}"/>
                </a:ext>
              </a:extLst>
            </p:cNvPr>
            <p:cNvCxnSpPr/>
            <p:nvPr/>
          </p:nvCxnSpPr>
          <p:spPr>
            <a:xfrm>
              <a:off x="2720975" y="4159988"/>
              <a:ext cx="0" cy="27432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46" name="文本框 45">
            <a:extLst>
              <a:ext uri="{FF2B5EF4-FFF2-40B4-BE49-F238E27FC236}">
                <a16:creationId xmlns="" xmlns:a16="http://schemas.microsoft.com/office/drawing/2014/main" id="{8D142DCA-B812-44B9-AE2C-88190EA9C7F3}"/>
              </a:ext>
            </a:extLst>
          </p:cNvPr>
          <p:cNvSpPr txBox="1"/>
          <p:nvPr/>
        </p:nvSpPr>
        <p:spPr>
          <a:xfrm>
            <a:off x="6473092" y="2273214"/>
            <a:ext cx="1907506" cy="369332"/>
          </a:xfrm>
          <a:prstGeom prst="rect">
            <a:avLst/>
          </a:prstGeom>
          <a:noFill/>
          <a:ln>
            <a:solidFill>
              <a:schemeClr val="accent1"/>
            </a:solidFill>
          </a:ln>
        </p:spPr>
        <p:txBody>
          <a:bodyPr wrap="square" rtlCol="0">
            <a:spAutoFit/>
          </a:bodyPr>
          <a:lstStyle/>
          <a:p>
            <a:r>
              <a:rPr lang="zh-CN" altLang="en-US" dirty="0"/>
              <a:t>工具链</a:t>
            </a:r>
            <a:r>
              <a:rPr lang="en-US" altLang="zh-CN" dirty="0"/>
              <a:t>(toolchain)</a:t>
            </a:r>
            <a:endParaRPr lang="zh-CN" altLang="en-US" dirty="0"/>
          </a:p>
        </p:txBody>
      </p:sp>
      <p:cxnSp>
        <p:nvCxnSpPr>
          <p:cNvPr id="47" name="直接箭头连接符 46">
            <a:extLst>
              <a:ext uri="{FF2B5EF4-FFF2-40B4-BE49-F238E27FC236}">
                <a16:creationId xmlns="" xmlns:a16="http://schemas.microsoft.com/office/drawing/2014/main" id="{85E11628-6278-4682-9B52-EC4BAB8BEF0B}"/>
              </a:ext>
            </a:extLst>
          </p:cNvPr>
          <p:cNvCxnSpPr>
            <a:cxnSpLocks/>
          </p:cNvCxnSpPr>
          <p:nvPr/>
        </p:nvCxnSpPr>
        <p:spPr>
          <a:xfrm>
            <a:off x="4390639" y="2079730"/>
            <a:ext cx="2082453" cy="193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 xmlns:a16="http://schemas.microsoft.com/office/drawing/2014/main" id="{6F7E2BAC-31D8-4E30-8C7D-8B16CD1C3B7B}"/>
              </a:ext>
            </a:extLst>
          </p:cNvPr>
          <p:cNvCxnSpPr>
            <a:cxnSpLocks/>
            <a:endCxn id="46" idx="1"/>
          </p:cNvCxnSpPr>
          <p:nvPr/>
        </p:nvCxnSpPr>
        <p:spPr>
          <a:xfrm flipV="1">
            <a:off x="4434504" y="2457880"/>
            <a:ext cx="2038588" cy="283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 xmlns:a16="http://schemas.microsoft.com/office/drawing/2014/main" id="{464CC4A1-92D6-4EBE-8F46-D0192B31055E}"/>
              </a:ext>
            </a:extLst>
          </p:cNvPr>
          <p:cNvCxnSpPr>
            <a:cxnSpLocks/>
          </p:cNvCxnSpPr>
          <p:nvPr/>
        </p:nvCxnSpPr>
        <p:spPr>
          <a:xfrm flipV="1">
            <a:off x="5766061" y="2641600"/>
            <a:ext cx="1045800" cy="728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 xmlns:a16="http://schemas.microsoft.com/office/drawing/2014/main" id="{A8A97686-4624-4E49-89F5-9442CE2955DF}"/>
              </a:ext>
            </a:extLst>
          </p:cNvPr>
          <p:cNvSpPr txBox="1"/>
          <p:nvPr/>
        </p:nvSpPr>
        <p:spPr>
          <a:xfrm>
            <a:off x="779285" y="6488840"/>
            <a:ext cx="2452659" cy="276999"/>
          </a:xfrm>
          <a:prstGeom prst="rect">
            <a:avLst/>
          </a:prstGeom>
          <a:noFill/>
        </p:spPr>
        <p:txBody>
          <a:bodyPr wrap="none" rtlCol="0">
            <a:spAutoFit/>
          </a:bodyPr>
          <a:lstStyle/>
          <a:p>
            <a:r>
              <a:rPr lang="en-US" altLang="zh-CN" sz="1200" dirty="0"/>
              <a:t>--- </a:t>
            </a:r>
            <a:r>
              <a:rPr lang="zh-CN" altLang="en-US" sz="1200" dirty="0"/>
              <a:t>上图来自</a:t>
            </a:r>
            <a:r>
              <a:rPr lang="en-US" altLang="zh-CN" sz="1200" dirty="0"/>
              <a:t>《RISC-V</a:t>
            </a:r>
            <a:r>
              <a:rPr lang="zh-CN" altLang="en-US" sz="1200" dirty="0"/>
              <a:t>手册</a:t>
            </a:r>
            <a:r>
              <a:rPr lang="en-US" altLang="zh-CN" sz="1200" dirty="0"/>
              <a:t>》</a:t>
            </a:r>
            <a:r>
              <a:rPr lang="zh-CN" altLang="en-US" sz="1200" dirty="0"/>
              <a:t>第</a:t>
            </a:r>
            <a:r>
              <a:rPr lang="en-US" altLang="zh-CN" sz="1200" dirty="0"/>
              <a:t>41</a:t>
            </a:r>
            <a:r>
              <a:rPr lang="zh-CN" altLang="en-US" sz="1200" dirty="0"/>
              <a:t>页</a:t>
            </a:r>
            <a:endParaRPr lang="en-US" altLang="zh-CN" sz="1200" dirty="0"/>
          </a:p>
        </p:txBody>
      </p:sp>
      <p:pic>
        <p:nvPicPr>
          <p:cNvPr id="65" name="图片 64">
            <a:extLst>
              <a:ext uri="{FF2B5EF4-FFF2-40B4-BE49-F238E27FC236}">
                <a16:creationId xmlns="" xmlns:a16="http://schemas.microsoft.com/office/drawing/2014/main" id="{5A31C928-5EBF-46B5-A349-8F93246CCE5C}"/>
              </a:ext>
            </a:extLst>
          </p:cNvPr>
          <p:cNvPicPr>
            <a:picLocks noChangeAspect="1"/>
          </p:cNvPicPr>
          <p:nvPr/>
        </p:nvPicPr>
        <p:blipFill>
          <a:blip r:embed="rId3"/>
          <a:stretch>
            <a:fillRect/>
          </a:stretch>
        </p:blipFill>
        <p:spPr>
          <a:xfrm>
            <a:off x="348373" y="4398492"/>
            <a:ext cx="4306573" cy="1623021"/>
          </a:xfrm>
          <a:prstGeom prst="rect">
            <a:avLst/>
          </a:prstGeom>
        </p:spPr>
      </p:pic>
      <p:pic>
        <p:nvPicPr>
          <p:cNvPr id="67" name="图片 66">
            <a:extLst>
              <a:ext uri="{FF2B5EF4-FFF2-40B4-BE49-F238E27FC236}">
                <a16:creationId xmlns="" xmlns:a16="http://schemas.microsoft.com/office/drawing/2014/main" id="{DF149137-2911-4650-9256-E6E30FC8C774}"/>
              </a:ext>
            </a:extLst>
          </p:cNvPr>
          <p:cNvPicPr>
            <a:picLocks noChangeAspect="1"/>
          </p:cNvPicPr>
          <p:nvPr/>
        </p:nvPicPr>
        <p:blipFill>
          <a:blip r:embed="rId4"/>
          <a:stretch>
            <a:fillRect/>
          </a:stretch>
        </p:blipFill>
        <p:spPr>
          <a:xfrm>
            <a:off x="4828094" y="4459191"/>
            <a:ext cx="3967533" cy="1436649"/>
          </a:xfrm>
          <a:prstGeom prst="rect">
            <a:avLst/>
          </a:prstGeom>
        </p:spPr>
      </p:pic>
      <p:sp>
        <p:nvSpPr>
          <p:cNvPr id="68" name="矩形 67">
            <a:extLst>
              <a:ext uri="{FF2B5EF4-FFF2-40B4-BE49-F238E27FC236}">
                <a16:creationId xmlns="" xmlns:a16="http://schemas.microsoft.com/office/drawing/2014/main" id="{AE155417-DBF7-42D4-BAA0-0D829AF4AF4E}"/>
              </a:ext>
            </a:extLst>
          </p:cNvPr>
          <p:cNvSpPr/>
          <p:nvPr/>
        </p:nvSpPr>
        <p:spPr>
          <a:xfrm>
            <a:off x="1263128" y="5947157"/>
            <a:ext cx="2038058" cy="369332"/>
          </a:xfrm>
          <a:prstGeom prst="rect">
            <a:avLst/>
          </a:prstGeom>
        </p:spPr>
        <p:txBody>
          <a:bodyPr wrap="none">
            <a:spAutoFit/>
          </a:bodyPr>
          <a:lstStyle/>
          <a:p>
            <a:r>
              <a:rPr lang="en-US" altLang="zh-CN" dirty="0">
                <a:hlinkClick r:id="rId5"/>
              </a:rPr>
              <a:t>https://gcc.gnu.org</a:t>
            </a:r>
            <a:r>
              <a:rPr lang="en-US" altLang="zh-CN" dirty="0"/>
              <a:t> </a:t>
            </a:r>
            <a:endParaRPr lang="zh-CN" altLang="en-US" dirty="0"/>
          </a:p>
        </p:txBody>
      </p:sp>
      <p:sp>
        <p:nvSpPr>
          <p:cNvPr id="69" name="矩形 68">
            <a:extLst>
              <a:ext uri="{FF2B5EF4-FFF2-40B4-BE49-F238E27FC236}">
                <a16:creationId xmlns="" xmlns:a16="http://schemas.microsoft.com/office/drawing/2014/main" id="{66FE02F9-AE62-4110-88E7-4DED9CA9BD60}"/>
              </a:ext>
            </a:extLst>
          </p:cNvPr>
          <p:cNvSpPr/>
          <p:nvPr/>
        </p:nvSpPr>
        <p:spPr>
          <a:xfrm>
            <a:off x="4838582" y="5922318"/>
            <a:ext cx="3957045" cy="369332"/>
          </a:xfrm>
          <a:prstGeom prst="rect">
            <a:avLst/>
          </a:prstGeom>
        </p:spPr>
        <p:txBody>
          <a:bodyPr wrap="none">
            <a:spAutoFit/>
          </a:bodyPr>
          <a:lstStyle/>
          <a:p>
            <a:r>
              <a:rPr lang="en-US" altLang="zh-CN" dirty="0">
                <a:hlinkClick r:id="rId6"/>
              </a:rPr>
              <a:t>https://www.gnu.org/software/binutils</a:t>
            </a:r>
            <a:r>
              <a:rPr lang="en-US" altLang="zh-CN" dirty="0"/>
              <a:t> </a:t>
            </a:r>
            <a:endParaRPr lang="zh-CN" altLang="en-US" dirty="0"/>
          </a:p>
        </p:txBody>
      </p:sp>
    </p:spTree>
    <p:extLst>
      <p:ext uri="{BB962C8B-B14F-4D97-AF65-F5344CB8AC3E}">
        <p14:creationId xmlns:p14="http://schemas.microsoft.com/office/powerpoint/2010/main" val="40576670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DB75BA7-5E85-4618-BC2D-5B844450E635}"/>
              </a:ext>
            </a:extLst>
          </p:cNvPr>
          <p:cNvSpPr>
            <a:spLocks noGrp="1"/>
          </p:cNvSpPr>
          <p:nvPr>
            <p:ph type="title"/>
          </p:nvPr>
        </p:nvSpPr>
        <p:spPr/>
        <p:txBody>
          <a:bodyPr/>
          <a:lstStyle/>
          <a:p>
            <a:r>
              <a:rPr lang="en-US" altLang="zh-CN" dirty="0" smtClean="0"/>
              <a:t>GNU </a:t>
            </a:r>
            <a:r>
              <a:rPr lang="en-US" altLang="zh-CN" dirty="0"/>
              <a:t>Compiler Collection(GCC)</a:t>
            </a:r>
            <a:endParaRPr lang="zh-CN" altLang="en-US" dirty="0"/>
          </a:p>
        </p:txBody>
      </p:sp>
      <p:sp>
        <p:nvSpPr>
          <p:cNvPr id="3" name="内容占位符 2">
            <a:extLst>
              <a:ext uri="{FF2B5EF4-FFF2-40B4-BE49-F238E27FC236}">
                <a16:creationId xmlns="" xmlns:a16="http://schemas.microsoft.com/office/drawing/2014/main" id="{14B5BD3F-9757-47FF-8361-D9261D88C5D0}"/>
              </a:ext>
            </a:extLst>
          </p:cNvPr>
          <p:cNvSpPr>
            <a:spLocks noGrp="1"/>
          </p:cNvSpPr>
          <p:nvPr>
            <p:ph idx="1"/>
          </p:nvPr>
        </p:nvSpPr>
        <p:spPr/>
        <p:txBody>
          <a:bodyPr/>
          <a:lstStyle/>
          <a:p>
            <a:r>
              <a:rPr lang="zh-CN" altLang="en-US" dirty="0"/>
              <a:t>广义的</a:t>
            </a:r>
            <a:r>
              <a:rPr lang="en-US" altLang="zh-CN" dirty="0"/>
              <a:t>GCC</a:t>
            </a:r>
            <a:r>
              <a:rPr lang="zh-CN" altLang="en-US" dirty="0"/>
              <a:t>实质上是多个程序的集合：</a:t>
            </a:r>
            <a:endParaRPr lang="en-US" altLang="zh-CN" dirty="0"/>
          </a:p>
          <a:p>
            <a:pPr lvl="1"/>
            <a:r>
              <a:rPr lang="en-US" altLang="zh-CN" dirty="0"/>
              <a:t>GCC(GNU C Compiler)</a:t>
            </a:r>
            <a:r>
              <a:rPr lang="zh-CN" altLang="en-US" dirty="0"/>
              <a:t>是编译工具，能够将</a:t>
            </a:r>
            <a:r>
              <a:rPr lang="en-US" altLang="zh-CN" dirty="0"/>
              <a:t>C/C++</a:t>
            </a:r>
            <a:r>
              <a:rPr lang="zh-CN" altLang="en-US" dirty="0"/>
              <a:t>语言编写的程序转换成处理器能够执行的二进制代码；</a:t>
            </a:r>
            <a:endParaRPr lang="en-US" altLang="zh-CN" dirty="0"/>
          </a:p>
          <a:p>
            <a:pPr lvl="1"/>
            <a:r>
              <a:rPr lang="en-US" altLang="zh-CN" dirty="0"/>
              <a:t>GCC</a:t>
            </a:r>
            <a:r>
              <a:rPr lang="zh-CN" altLang="en-US" dirty="0"/>
              <a:t>既支持本地编译（即在一个平台上编译该平台运行的程序），也支持交叉编译（即在一个平台上编译供另外一个平台运行的程序）；</a:t>
            </a:r>
            <a:endParaRPr lang="en-US" altLang="zh-CN" dirty="0"/>
          </a:p>
          <a:p>
            <a:pPr lvl="1"/>
            <a:r>
              <a:rPr lang="en-US" altLang="zh-CN" dirty="0" err="1"/>
              <a:t>Binutils</a:t>
            </a:r>
            <a:r>
              <a:rPr lang="en-US" altLang="zh-CN" dirty="0"/>
              <a:t>(Binary Utilities)</a:t>
            </a:r>
            <a:r>
              <a:rPr lang="zh-CN" altLang="en-US" dirty="0"/>
              <a:t>是一组二进制程序处理工具，包含汇编器</a:t>
            </a:r>
            <a:r>
              <a:rPr lang="en-US" altLang="zh-CN" dirty="0"/>
              <a:t>as</a:t>
            </a:r>
            <a:r>
              <a:rPr lang="zh-CN" altLang="en-US" dirty="0"/>
              <a:t>，链接器</a:t>
            </a:r>
            <a:r>
              <a:rPr lang="en-US" altLang="zh-CN" dirty="0" err="1"/>
              <a:t>ld</a:t>
            </a:r>
            <a:r>
              <a:rPr lang="zh-CN" altLang="en-US" dirty="0"/>
              <a:t>，反汇编器</a:t>
            </a:r>
            <a:r>
              <a:rPr lang="en-US" altLang="zh-CN" dirty="0" err="1"/>
              <a:t>objdump</a:t>
            </a:r>
            <a:r>
              <a:rPr lang="zh-CN" altLang="en-US" dirty="0"/>
              <a:t>，查看</a:t>
            </a:r>
            <a:r>
              <a:rPr lang="en-US" altLang="zh-CN" dirty="0"/>
              <a:t>ELF</a:t>
            </a:r>
            <a:r>
              <a:rPr lang="zh-CN" altLang="en-US" dirty="0"/>
              <a:t>文件信息的</a:t>
            </a:r>
            <a:r>
              <a:rPr lang="en-US" altLang="zh-CN" dirty="0" err="1"/>
              <a:t>readelf</a:t>
            </a:r>
            <a:r>
              <a:rPr lang="zh-CN" altLang="en-US" dirty="0"/>
              <a:t>，查看</a:t>
            </a:r>
            <a:r>
              <a:rPr lang="en-US" altLang="zh-CN" dirty="0"/>
              <a:t>ELF</a:t>
            </a:r>
            <a:r>
              <a:rPr lang="zh-CN" altLang="en-US" dirty="0"/>
              <a:t>文件大小的</a:t>
            </a:r>
            <a:r>
              <a:rPr lang="en-US" altLang="zh-CN" dirty="0"/>
              <a:t>size</a:t>
            </a:r>
            <a:r>
              <a:rPr lang="zh-CN" altLang="en-US" dirty="0"/>
              <a:t>等等；</a:t>
            </a:r>
            <a:endParaRPr lang="en-US" altLang="zh-CN" dirty="0"/>
          </a:p>
          <a:p>
            <a:pPr lvl="1"/>
            <a:r>
              <a:rPr lang="en-US" altLang="zh-CN" dirty="0"/>
              <a:t>C</a:t>
            </a:r>
            <a:r>
              <a:rPr lang="zh-CN" altLang="en-US" dirty="0"/>
              <a:t>运行库，应用最为广泛的有</a:t>
            </a:r>
            <a:r>
              <a:rPr lang="en-US" altLang="zh-CN" dirty="0" err="1"/>
              <a:t>glibc</a:t>
            </a:r>
            <a:r>
              <a:rPr lang="en-US" altLang="zh-CN" dirty="0"/>
              <a:t>(GNU C Library)</a:t>
            </a:r>
            <a:r>
              <a:rPr lang="zh-CN" altLang="en-US" dirty="0"/>
              <a:t>，以及</a:t>
            </a:r>
            <a:r>
              <a:rPr lang="en-US" altLang="zh-CN" dirty="0" err="1"/>
              <a:t>newlib</a:t>
            </a:r>
            <a:r>
              <a:rPr lang="zh-CN" altLang="en-US" dirty="0"/>
              <a:t>（相比</a:t>
            </a:r>
            <a:r>
              <a:rPr lang="en-US" altLang="zh-CN" dirty="0" err="1"/>
              <a:t>glibc</a:t>
            </a:r>
            <a:r>
              <a:rPr lang="zh-CN" altLang="en-US" dirty="0"/>
              <a:t>更小，适合单片机系统使用）</a:t>
            </a:r>
            <a:endParaRPr lang="en-US" altLang="zh-CN" dirty="0"/>
          </a:p>
        </p:txBody>
      </p:sp>
    </p:spTree>
    <p:extLst>
      <p:ext uri="{BB962C8B-B14F-4D97-AF65-F5344CB8AC3E}">
        <p14:creationId xmlns:p14="http://schemas.microsoft.com/office/powerpoint/2010/main" val="28640051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3600" dirty="0" smtClean="0"/>
              <a:t>课程介绍</a:t>
            </a:r>
            <a:endParaRPr lang="zh-CN" altLang="en-US" sz="3600" dirty="0"/>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9355385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GCC</a:t>
            </a:r>
            <a:r>
              <a:rPr lang="zh-CN" altLang="en-US" dirty="0" smtClean="0"/>
              <a:t>工具链的命名方式</a:t>
            </a:r>
            <a:endParaRPr lang="zh-CN" altLang="en-US" dirty="0"/>
          </a:p>
        </p:txBody>
      </p:sp>
      <p:sp>
        <p:nvSpPr>
          <p:cNvPr id="3" name="内容占位符 2"/>
          <p:cNvSpPr>
            <a:spLocks noGrp="1"/>
          </p:cNvSpPr>
          <p:nvPr>
            <p:ph idx="1"/>
          </p:nvPr>
        </p:nvSpPr>
        <p:spPr/>
        <p:txBody>
          <a:bodyPr/>
          <a:lstStyle/>
          <a:p>
            <a:r>
              <a:rPr lang="zh-CN" altLang="en-US" dirty="0"/>
              <a:t>命名方式：</a:t>
            </a:r>
            <a:r>
              <a:rPr lang="en-US" altLang="zh-CN" dirty="0"/>
              <a:t>arch[-vendor][-</a:t>
            </a:r>
            <a:r>
              <a:rPr lang="en-US" altLang="zh-CN" dirty="0" err="1"/>
              <a:t>os</a:t>
            </a:r>
            <a:r>
              <a:rPr lang="en-US" altLang="zh-CN" dirty="0"/>
              <a:t>][-(gnu)</a:t>
            </a:r>
            <a:r>
              <a:rPr lang="en-US" altLang="zh-CN" dirty="0" err="1"/>
              <a:t>eabi</a:t>
            </a:r>
            <a:r>
              <a:rPr lang="en-US" altLang="zh-CN" dirty="0"/>
              <a:t>]-</a:t>
            </a:r>
            <a:r>
              <a:rPr lang="en-US" altLang="zh-CN" dirty="0" err="1"/>
              <a:t>gcc</a:t>
            </a:r>
            <a:endParaRPr lang="en-US" altLang="zh-CN" dirty="0"/>
          </a:p>
          <a:p>
            <a:pPr lvl="1"/>
            <a:r>
              <a:rPr lang="en-US" altLang="zh-CN" dirty="0"/>
              <a:t>arm-none-</a:t>
            </a:r>
            <a:r>
              <a:rPr lang="en-US" altLang="zh-CN" dirty="0" err="1"/>
              <a:t>eabi</a:t>
            </a:r>
            <a:r>
              <a:rPr lang="en-US" altLang="zh-CN" dirty="0"/>
              <a:t>-</a:t>
            </a:r>
            <a:r>
              <a:rPr lang="en-US" altLang="zh-CN" dirty="0" err="1"/>
              <a:t>gcc</a:t>
            </a:r>
            <a:endParaRPr lang="en-US" altLang="zh-CN" dirty="0"/>
          </a:p>
          <a:p>
            <a:pPr lvl="1"/>
            <a:r>
              <a:rPr lang="en-US" altLang="zh-CN" dirty="0"/>
              <a:t>arm-none-</a:t>
            </a:r>
            <a:r>
              <a:rPr lang="en-US" altLang="zh-CN" dirty="0" err="1"/>
              <a:t>linux</a:t>
            </a:r>
            <a:r>
              <a:rPr lang="en-US" altLang="zh-CN" dirty="0"/>
              <a:t>-</a:t>
            </a:r>
            <a:r>
              <a:rPr lang="en-US" altLang="zh-CN" dirty="0" err="1"/>
              <a:t>gnueabi-gcc</a:t>
            </a:r>
            <a:endParaRPr lang="en-US" altLang="zh-CN" dirty="0"/>
          </a:p>
          <a:p>
            <a:pPr lvl="1"/>
            <a:r>
              <a:rPr lang="en-US" altLang="zh-CN" dirty="0"/>
              <a:t>arm-</a:t>
            </a:r>
            <a:r>
              <a:rPr lang="en-US" altLang="zh-CN" dirty="0" err="1"/>
              <a:t>linux</a:t>
            </a:r>
            <a:r>
              <a:rPr lang="en-US" altLang="zh-CN" dirty="0"/>
              <a:t>-</a:t>
            </a:r>
            <a:r>
              <a:rPr lang="en-US" altLang="zh-CN" dirty="0" err="1"/>
              <a:t>gnueabi-gcc</a:t>
            </a:r>
            <a:endParaRPr lang="en-US" altLang="zh-CN" dirty="0"/>
          </a:p>
          <a:p>
            <a:pPr lvl="1"/>
            <a:r>
              <a:rPr lang="en-US" altLang="zh-CN" dirty="0"/>
              <a:t>arm-</a:t>
            </a:r>
            <a:r>
              <a:rPr lang="en-US" altLang="zh-CN" dirty="0" err="1"/>
              <a:t>linux</a:t>
            </a:r>
            <a:r>
              <a:rPr lang="en-US" altLang="zh-CN" dirty="0"/>
              <a:t>-</a:t>
            </a:r>
            <a:r>
              <a:rPr lang="en-US" altLang="zh-CN" dirty="0" err="1"/>
              <a:t>gnueabihf-gcc</a:t>
            </a:r>
            <a:endParaRPr lang="en-US" altLang="zh-CN" dirty="0"/>
          </a:p>
          <a:p>
            <a:pPr lvl="1"/>
            <a:r>
              <a:rPr lang="en-US" altLang="zh-CN" dirty="0"/>
              <a:t>riscv64-unknown-linux-gnu-gcc</a:t>
            </a:r>
          </a:p>
          <a:p>
            <a:pPr lvl="1"/>
            <a:r>
              <a:rPr lang="en-US" altLang="zh-CN" dirty="0"/>
              <a:t>riscv32-unknown-linux-gnu-gcc</a:t>
            </a:r>
          </a:p>
          <a:p>
            <a:pPr lvl="1"/>
            <a:r>
              <a:rPr lang="en-US" altLang="zh-CN" dirty="0"/>
              <a:t>riscv64-unknown-elf-gcc</a:t>
            </a:r>
          </a:p>
          <a:p>
            <a:pPr lvl="1"/>
            <a:r>
              <a:rPr lang="en-US" altLang="zh-CN" dirty="0"/>
              <a:t>riscv32-unknown-elf-gcc</a:t>
            </a:r>
          </a:p>
          <a:p>
            <a:endParaRPr lang="zh-CN" altLang="en-US" dirty="0"/>
          </a:p>
        </p:txBody>
      </p:sp>
      <p:sp>
        <p:nvSpPr>
          <p:cNvPr id="4" name="文本框 3">
            <a:extLst>
              <a:ext uri="{FF2B5EF4-FFF2-40B4-BE49-F238E27FC236}">
                <a16:creationId xmlns="" xmlns:a16="http://schemas.microsoft.com/office/drawing/2014/main" id="{26FE7552-F714-459E-9A95-20BD76918D53}"/>
              </a:ext>
            </a:extLst>
          </p:cNvPr>
          <p:cNvSpPr txBox="1"/>
          <p:nvPr/>
        </p:nvSpPr>
        <p:spPr>
          <a:xfrm>
            <a:off x="1401287" y="2256311"/>
            <a:ext cx="2422567" cy="369332"/>
          </a:xfrm>
          <a:prstGeom prst="rect">
            <a:avLst/>
          </a:prstGeom>
          <a:noFill/>
          <a:ln w="28575">
            <a:solidFill>
              <a:schemeClr val="accent1"/>
            </a:solidFill>
          </a:ln>
        </p:spPr>
        <p:txBody>
          <a:bodyPr wrap="square" rtlCol="0">
            <a:spAutoFit/>
          </a:bodyPr>
          <a:lstStyle/>
          <a:p>
            <a:endParaRPr lang="zh-CN" altLang="en-US" dirty="0"/>
          </a:p>
        </p:txBody>
      </p:sp>
      <p:sp>
        <p:nvSpPr>
          <p:cNvPr id="5" name="文本框 4">
            <a:extLst>
              <a:ext uri="{FF2B5EF4-FFF2-40B4-BE49-F238E27FC236}">
                <a16:creationId xmlns="" xmlns:a16="http://schemas.microsoft.com/office/drawing/2014/main" id="{33FA2AE0-25AC-4802-ACAB-AD087CAB11FB}"/>
              </a:ext>
            </a:extLst>
          </p:cNvPr>
          <p:cNvSpPr txBox="1"/>
          <p:nvPr/>
        </p:nvSpPr>
        <p:spPr>
          <a:xfrm>
            <a:off x="5320148" y="2521059"/>
            <a:ext cx="3195202" cy="2462213"/>
          </a:xfrm>
          <a:prstGeom prst="rect">
            <a:avLst/>
          </a:prstGeom>
          <a:noFill/>
          <a:ln w="28575">
            <a:solidFill>
              <a:schemeClr val="accent1"/>
            </a:solidFill>
          </a:ln>
        </p:spPr>
        <p:txBody>
          <a:bodyPr wrap="square" rtlCol="0">
            <a:spAutoFit/>
          </a:bodyPr>
          <a:lstStyle/>
          <a:p>
            <a:r>
              <a:rPr lang="en-US" altLang="zh-CN" sz="1400" dirty="0"/>
              <a:t>ARM architecture,</a:t>
            </a:r>
            <a:r>
              <a:rPr lang="zh-CN" altLang="en-US" sz="1400" dirty="0"/>
              <a:t> </a:t>
            </a:r>
            <a:r>
              <a:rPr lang="en-US" altLang="zh-CN" sz="1400" dirty="0"/>
              <a:t>no vendor,</a:t>
            </a:r>
            <a:r>
              <a:rPr lang="zh-CN" altLang="en-US" sz="1400" dirty="0"/>
              <a:t> </a:t>
            </a:r>
            <a:r>
              <a:rPr lang="en-US" altLang="zh-CN" sz="1400" dirty="0"/>
              <a:t>not target an operating system,</a:t>
            </a:r>
            <a:r>
              <a:rPr lang="zh-CN" altLang="en-US" sz="1400" dirty="0"/>
              <a:t> </a:t>
            </a:r>
            <a:r>
              <a:rPr lang="en-US" altLang="zh-CN" sz="1400" dirty="0"/>
              <a:t>complies with the ARM EABI</a:t>
            </a:r>
          </a:p>
          <a:p>
            <a:r>
              <a:rPr lang="en-US" altLang="zh-CN" sz="1400" dirty="0"/>
              <a:t/>
            </a:r>
            <a:br>
              <a:rPr lang="en-US" altLang="zh-CN" sz="1400" dirty="0"/>
            </a:br>
            <a:r>
              <a:rPr lang="zh-CN" altLang="en-US" sz="1400" dirty="0"/>
              <a:t>用于编译 </a:t>
            </a:r>
            <a:r>
              <a:rPr lang="en-US" altLang="zh-CN" sz="1400" dirty="0"/>
              <a:t>ARM </a:t>
            </a:r>
            <a:r>
              <a:rPr lang="zh-CN" altLang="en-US" sz="1400" dirty="0"/>
              <a:t>架构的裸机系统（包括 </a:t>
            </a:r>
            <a:r>
              <a:rPr lang="en-US" altLang="zh-CN" sz="1400" dirty="0"/>
              <a:t>ARM Linux </a:t>
            </a:r>
            <a:r>
              <a:rPr lang="zh-CN" altLang="en-US" sz="1400" dirty="0"/>
              <a:t>的 </a:t>
            </a:r>
            <a:r>
              <a:rPr lang="en-US" altLang="zh-CN" sz="1400" dirty="0"/>
              <a:t>boot</a:t>
            </a:r>
            <a:r>
              <a:rPr lang="zh-CN" altLang="en-US" sz="1400" dirty="0"/>
              <a:t>、</a:t>
            </a:r>
            <a:r>
              <a:rPr lang="en-US" altLang="zh-CN" sz="1400" dirty="0"/>
              <a:t>kernel</a:t>
            </a:r>
            <a:r>
              <a:rPr lang="zh-CN" altLang="en-US" sz="1400" dirty="0"/>
              <a:t>，不适用编译 </a:t>
            </a:r>
            <a:r>
              <a:rPr lang="en-US" altLang="zh-CN" sz="1400" dirty="0"/>
              <a:t>Linux </a:t>
            </a:r>
            <a:r>
              <a:rPr lang="zh-CN" altLang="en-US" sz="1400" dirty="0"/>
              <a:t>应用 </a:t>
            </a:r>
            <a:r>
              <a:rPr lang="en-US" altLang="zh-CN" sz="1400" dirty="0"/>
              <a:t>Application</a:t>
            </a:r>
            <a:r>
              <a:rPr lang="zh-CN" altLang="en-US" sz="1400" dirty="0"/>
              <a:t>），一般适合 </a:t>
            </a:r>
            <a:r>
              <a:rPr lang="en-US" altLang="zh-CN" sz="1400" dirty="0"/>
              <a:t>ARM7</a:t>
            </a:r>
            <a:r>
              <a:rPr lang="zh-CN" altLang="en-US" sz="1400" dirty="0"/>
              <a:t>、</a:t>
            </a:r>
            <a:r>
              <a:rPr lang="en-US" altLang="zh-CN" sz="1400" dirty="0"/>
              <a:t>Cortex-M </a:t>
            </a:r>
            <a:r>
              <a:rPr lang="zh-CN" altLang="en-US" sz="1400" dirty="0"/>
              <a:t>和 </a:t>
            </a:r>
            <a:r>
              <a:rPr lang="en-US" altLang="zh-CN" sz="1400" dirty="0"/>
              <a:t>Cortex-R </a:t>
            </a:r>
            <a:r>
              <a:rPr lang="zh-CN" altLang="en-US" sz="1400" dirty="0"/>
              <a:t>内核的芯片使用，所以不支持那些跟操作系统关系密切的函数（比如</a:t>
            </a:r>
            <a:r>
              <a:rPr lang="en-US" altLang="zh-CN" sz="1400" dirty="0" smtClean="0"/>
              <a:t>fork</a:t>
            </a:r>
            <a:r>
              <a:rPr lang="zh-CN" altLang="en-US" sz="1400" dirty="0" smtClean="0"/>
              <a:t>函数），</a:t>
            </a:r>
            <a:r>
              <a:rPr lang="zh-CN" altLang="en-US" sz="1400" dirty="0"/>
              <a:t>该工具链使用的是 </a:t>
            </a:r>
            <a:r>
              <a:rPr lang="en-US" altLang="zh-CN" sz="1400" dirty="0" err="1"/>
              <a:t>newlib</a:t>
            </a:r>
            <a:r>
              <a:rPr lang="en-US" altLang="zh-CN" sz="1400" dirty="0"/>
              <a:t> </a:t>
            </a:r>
            <a:r>
              <a:rPr lang="zh-CN" altLang="en-US" sz="1400" dirty="0" smtClean="0"/>
              <a:t>库。</a:t>
            </a:r>
            <a:endParaRPr lang="zh-CN" altLang="en-US" sz="1400" dirty="0"/>
          </a:p>
        </p:txBody>
      </p:sp>
    </p:spTree>
    <p:extLst>
      <p:ext uri="{BB962C8B-B14F-4D97-AF65-F5344CB8AC3E}">
        <p14:creationId xmlns:p14="http://schemas.microsoft.com/office/powerpoint/2010/main" val="38884991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FD559ED-A2D3-46F7-9E33-43CB3582E22A}"/>
              </a:ext>
            </a:extLst>
          </p:cNvPr>
          <p:cNvSpPr>
            <a:spLocks noGrp="1"/>
          </p:cNvSpPr>
          <p:nvPr>
            <p:ph type="title"/>
          </p:nvPr>
        </p:nvSpPr>
        <p:spPr/>
        <p:txBody>
          <a:bodyPr/>
          <a:lstStyle/>
          <a:p>
            <a:r>
              <a:rPr lang="en-US" altLang="zh-CN" dirty="0"/>
              <a:t>GCC</a:t>
            </a:r>
            <a:r>
              <a:rPr lang="zh-CN" altLang="en-US" dirty="0"/>
              <a:t>工具链的命名方式</a:t>
            </a:r>
          </a:p>
        </p:txBody>
      </p:sp>
      <p:sp>
        <p:nvSpPr>
          <p:cNvPr id="3" name="内容占位符 2">
            <a:extLst>
              <a:ext uri="{FF2B5EF4-FFF2-40B4-BE49-F238E27FC236}">
                <a16:creationId xmlns="" xmlns:a16="http://schemas.microsoft.com/office/drawing/2014/main" id="{B2205C2F-02E7-4FB6-B5F3-9184D26BD5BE}"/>
              </a:ext>
            </a:extLst>
          </p:cNvPr>
          <p:cNvSpPr>
            <a:spLocks noGrp="1"/>
          </p:cNvSpPr>
          <p:nvPr>
            <p:ph idx="1"/>
          </p:nvPr>
        </p:nvSpPr>
        <p:spPr/>
        <p:txBody>
          <a:bodyPr>
            <a:normAutofit/>
          </a:bodyPr>
          <a:lstStyle/>
          <a:p>
            <a:r>
              <a:rPr lang="zh-CN" altLang="en-US" dirty="0"/>
              <a:t>命名方式：</a:t>
            </a:r>
            <a:r>
              <a:rPr lang="en-US" altLang="zh-CN" dirty="0"/>
              <a:t>arch[-vendor][-</a:t>
            </a:r>
            <a:r>
              <a:rPr lang="en-US" altLang="zh-CN" dirty="0" err="1"/>
              <a:t>os</a:t>
            </a:r>
            <a:r>
              <a:rPr lang="en-US" altLang="zh-CN" dirty="0"/>
              <a:t>][-(gnu)</a:t>
            </a:r>
            <a:r>
              <a:rPr lang="en-US" altLang="zh-CN" dirty="0" err="1"/>
              <a:t>eabi</a:t>
            </a:r>
            <a:r>
              <a:rPr lang="en-US" altLang="zh-CN" dirty="0"/>
              <a:t>]-</a:t>
            </a:r>
            <a:r>
              <a:rPr lang="en-US" altLang="zh-CN" dirty="0" err="1"/>
              <a:t>gcc</a:t>
            </a:r>
            <a:endParaRPr lang="en-US" altLang="zh-CN" dirty="0"/>
          </a:p>
          <a:p>
            <a:pPr lvl="1"/>
            <a:r>
              <a:rPr lang="en-US" altLang="zh-CN" dirty="0"/>
              <a:t>arm-none-</a:t>
            </a:r>
            <a:r>
              <a:rPr lang="en-US" altLang="zh-CN" dirty="0" err="1"/>
              <a:t>eabi</a:t>
            </a:r>
            <a:r>
              <a:rPr lang="en-US" altLang="zh-CN" dirty="0"/>
              <a:t>-</a:t>
            </a:r>
            <a:r>
              <a:rPr lang="en-US" altLang="zh-CN" dirty="0" err="1"/>
              <a:t>gcc</a:t>
            </a:r>
            <a:endParaRPr lang="en-US" altLang="zh-CN" dirty="0"/>
          </a:p>
          <a:p>
            <a:pPr lvl="1"/>
            <a:r>
              <a:rPr lang="en-US" altLang="zh-CN" dirty="0"/>
              <a:t>arm-none-</a:t>
            </a:r>
            <a:r>
              <a:rPr lang="en-US" altLang="zh-CN" dirty="0" err="1"/>
              <a:t>linux</a:t>
            </a:r>
            <a:r>
              <a:rPr lang="en-US" altLang="zh-CN" dirty="0"/>
              <a:t>-</a:t>
            </a:r>
            <a:r>
              <a:rPr lang="en-US" altLang="zh-CN" dirty="0" err="1"/>
              <a:t>gnueabi-gcc</a:t>
            </a:r>
            <a:endParaRPr lang="en-US" altLang="zh-CN" dirty="0"/>
          </a:p>
          <a:p>
            <a:pPr lvl="1"/>
            <a:r>
              <a:rPr lang="en-US" altLang="zh-CN" dirty="0"/>
              <a:t>arm-</a:t>
            </a:r>
            <a:r>
              <a:rPr lang="en-US" altLang="zh-CN" dirty="0" err="1"/>
              <a:t>linux</a:t>
            </a:r>
            <a:r>
              <a:rPr lang="en-US" altLang="zh-CN" dirty="0"/>
              <a:t>-</a:t>
            </a:r>
            <a:r>
              <a:rPr lang="en-US" altLang="zh-CN" dirty="0" err="1"/>
              <a:t>gnueabi-gcc</a:t>
            </a:r>
            <a:endParaRPr lang="en-US" altLang="zh-CN" dirty="0"/>
          </a:p>
          <a:p>
            <a:pPr lvl="1"/>
            <a:r>
              <a:rPr lang="en-US" altLang="zh-CN" dirty="0"/>
              <a:t>arm-</a:t>
            </a:r>
            <a:r>
              <a:rPr lang="en-US" altLang="zh-CN" dirty="0" err="1"/>
              <a:t>linux</a:t>
            </a:r>
            <a:r>
              <a:rPr lang="en-US" altLang="zh-CN" dirty="0"/>
              <a:t>-</a:t>
            </a:r>
            <a:r>
              <a:rPr lang="en-US" altLang="zh-CN" dirty="0" err="1"/>
              <a:t>gnueabihf-gcc</a:t>
            </a:r>
            <a:endParaRPr lang="en-US" altLang="zh-CN" dirty="0"/>
          </a:p>
          <a:p>
            <a:pPr lvl="1"/>
            <a:r>
              <a:rPr lang="en-US" altLang="zh-CN" dirty="0"/>
              <a:t>riscv64-unknown-linux-gnu-gcc</a:t>
            </a:r>
          </a:p>
          <a:p>
            <a:pPr lvl="1"/>
            <a:r>
              <a:rPr lang="en-US" altLang="zh-CN" dirty="0"/>
              <a:t>riscv32-unknown-linux-gnu-gcc</a:t>
            </a:r>
          </a:p>
          <a:p>
            <a:pPr lvl="1"/>
            <a:r>
              <a:rPr lang="en-US" altLang="zh-CN" dirty="0"/>
              <a:t>riscv64-unknown-elf-gcc</a:t>
            </a:r>
          </a:p>
          <a:p>
            <a:pPr lvl="1"/>
            <a:r>
              <a:rPr lang="en-US" altLang="zh-CN" dirty="0"/>
              <a:t>riscv32-unknown-elf-gcc</a:t>
            </a:r>
          </a:p>
          <a:p>
            <a:pPr lvl="1"/>
            <a:endParaRPr lang="zh-CN" altLang="en-US" dirty="0"/>
          </a:p>
        </p:txBody>
      </p:sp>
      <p:sp>
        <p:nvSpPr>
          <p:cNvPr id="4" name="文本框 3">
            <a:extLst>
              <a:ext uri="{FF2B5EF4-FFF2-40B4-BE49-F238E27FC236}">
                <a16:creationId xmlns="" xmlns:a16="http://schemas.microsoft.com/office/drawing/2014/main" id="{26FE7552-F714-459E-9A95-20BD76918D53}"/>
              </a:ext>
            </a:extLst>
          </p:cNvPr>
          <p:cNvSpPr txBox="1"/>
          <p:nvPr/>
        </p:nvSpPr>
        <p:spPr>
          <a:xfrm>
            <a:off x="1401286" y="2707573"/>
            <a:ext cx="3515098" cy="369332"/>
          </a:xfrm>
          <a:prstGeom prst="rect">
            <a:avLst/>
          </a:prstGeom>
          <a:noFill/>
          <a:ln w="28575">
            <a:solidFill>
              <a:schemeClr val="accent1"/>
            </a:solidFill>
          </a:ln>
        </p:spPr>
        <p:txBody>
          <a:bodyPr wrap="square" rtlCol="0">
            <a:spAutoFit/>
          </a:bodyPr>
          <a:lstStyle/>
          <a:p>
            <a:endParaRPr lang="zh-CN" altLang="en-US" dirty="0"/>
          </a:p>
        </p:txBody>
      </p:sp>
      <p:sp>
        <p:nvSpPr>
          <p:cNvPr id="5" name="文本框 4">
            <a:extLst>
              <a:ext uri="{FF2B5EF4-FFF2-40B4-BE49-F238E27FC236}">
                <a16:creationId xmlns="" xmlns:a16="http://schemas.microsoft.com/office/drawing/2014/main" id="{33FA2AE0-25AC-4802-ACAB-AD087CAB11FB}"/>
              </a:ext>
            </a:extLst>
          </p:cNvPr>
          <p:cNvSpPr txBox="1"/>
          <p:nvPr/>
        </p:nvSpPr>
        <p:spPr>
          <a:xfrm>
            <a:off x="5320148" y="2521059"/>
            <a:ext cx="3195202" cy="2246769"/>
          </a:xfrm>
          <a:prstGeom prst="rect">
            <a:avLst/>
          </a:prstGeom>
          <a:noFill/>
          <a:ln w="28575">
            <a:solidFill>
              <a:schemeClr val="accent1"/>
            </a:solidFill>
          </a:ln>
        </p:spPr>
        <p:txBody>
          <a:bodyPr wrap="square" rtlCol="0">
            <a:spAutoFit/>
          </a:bodyPr>
          <a:lstStyle/>
          <a:p>
            <a:r>
              <a:rPr lang="en-US" altLang="zh-CN" sz="1400" dirty="0"/>
              <a:t>ARM architecture, no vendor, creates binaries that run on the Linux operating system, and uses the GNU EABI</a:t>
            </a:r>
          </a:p>
          <a:p>
            <a:endParaRPr lang="en-US" altLang="zh-CN" sz="1400" dirty="0"/>
          </a:p>
          <a:p>
            <a:r>
              <a:rPr lang="zh-CN" altLang="en-US" sz="1400" dirty="0"/>
              <a:t>主要用于基于</a:t>
            </a:r>
            <a:r>
              <a:rPr lang="en-US" altLang="zh-CN" sz="1400" dirty="0"/>
              <a:t>ARM</a:t>
            </a:r>
            <a:r>
              <a:rPr lang="zh-CN" altLang="en-US" sz="1400" dirty="0"/>
              <a:t>架构的</a:t>
            </a:r>
            <a:r>
              <a:rPr lang="en-US" altLang="zh-CN" sz="1400" dirty="0"/>
              <a:t>Linux</a:t>
            </a:r>
            <a:r>
              <a:rPr lang="zh-CN" altLang="en-US" sz="1400" dirty="0"/>
              <a:t>系统，可用于编译 </a:t>
            </a:r>
            <a:r>
              <a:rPr lang="en-US" altLang="zh-CN" sz="1400" dirty="0"/>
              <a:t>ARM </a:t>
            </a:r>
            <a:r>
              <a:rPr lang="zh-CN" altLang="en-US" sz="1400" dirty="0"/>
              <a:t>架构的 </a:t>
            </a:r>
            <a:r>
              <a:rPr lang="en-US" altLang="zh-CN" sz="1400" dirty="0"/>
              <a:t>u-boot</a:t>
            </a:r>
            <a:r>
              <a:rPr lang="zh-CN" altLang="en-US" sz="1400" dirty="0"/>
              <a:t>、</a:t>
            </a:r>
            <a:r>
              <a:rPr lang="en-US" altLang="zh-CN" sz="1400" dirty="0"/>
              <a:t>Linux</a:t>
            </a:r>
            <a:r>
              <a:rPr lang="zh-CN" altLang="en-US" sz="1400" dirty="0"/>
              <a:t>内核、</a:t>
            </a:r>
            <a:r>
              <a:rPr lang="en-US" altLang="zh-CN" sz="1400" dirty="0" err="1"/>
              <a:t>linux</a:t>
            </a:r>
            <a:r>
              <a:rPr lang="zh-CN" altLang="en-US" sz="1400" dirty="0"/>
              <a:t>应用</a:t>
            </a:r>
            <a:r>
              <a:rPr lang="zh-CN" altLang="en-US" sz="1400" dirty="0" smtClean="0"/>
              <a:t>等</a:t>
            </a:r>
            <a:r>
              <a:rPr lang="zh-CN" altLang="en-US" sz="1400" dirty="0"/>
              <a:t>，</a:t>
            </a:r>
            <a:r>
              <a:rPr lang="zh-CN" altLang="en-US" sz="1400" dirty="0" smtClean="0"/>
              <a:t>一般</a:t>
            </a:r>
            <a:r>
              <a:rPr lang="en-US" altLang="zh-CN" sz="1400" dirty="0"/>
              <a:t>ARM9</a:t>
            </a:r>
            <a:r>
              <a:rPr lang="zh-CN" altLang="en-US" sz="1400" dirty="0"/>
              <a:t>、</a:t>
            </a:r>
            <a:r>
              <a:rPr lang="en-US" altLang="zh-CN" sz="1400" dirty="0"/>
              <a:t>ARM11</a:t>
            </a:r>
            <a:r>
              <a:rPr lang="zh-CN" altLang="en-US" sz="1400" dirty="0"/>
              <a:t>、</a:t>
            </a:r>
            <a:r>
              <a:rPr lang="en-US" altLang="zh-CN" sz="1400" dirty="0"/>
              <a:t>Cortex-A </a:t>
            </a:r>
            <a:r>
              <a:rPr lang="zh-CN" altLang="en-US" sz="1400" dirty="0"/>
              <a:t>内核，带有 </a:t>
            </a:r>
            <a:r>
              <a:rPr lang="en-US" altLang="zh-CN" sz="1400" dirty="0"/>
              <a:t>Linux </a:t>
            </a:r>
            <a:r>
              <a:rPr lang="zh-CN" altLang="en-US" sz="1400" dirty="0"/>
              <a:t>操作系统的会用</a:t>
            </a:r>
            <a:r>
              <a:rPr lang="zh-CN" altLang="en-US" sz="1400" dirty="0" smtClean="0"/>
              <a:t>到，该</a:t>
            </a:r>
            <a:r>
              <a:rPr lang="zh-CN" altLang="en-US" sz="1400" dirty="0"/>
              <a:t>工具链使用的是</a:t>
            </a:r>
            <a:r>
              <a:rPr lang="en-US" altLang="zh-CN" sz="1400" dirty="0" err="1"/>
              <a:t>glibc</a:t>
            </a:r>
            <a:r>
              <a:rPr lang="zh-CN" altLang="en-US" sz="1400" dirty="0" smtClean="0"/>
              <a:t>库。</a:t>
            </a:r>
            <a:endParaRPr lang="zh-CN" altLang="en-US" sz="1400" dirty="0"/>
          </a:p>
        </p:txBody>
      </p:sp>
    </p:spTree>
    <p:extLst>
      <p:ext uri="{BB962C8B-B14F-4D97-AF65-F5344CB8AC3E}">
        <p14:creationId xmlns:p14="http://schemas.microsoft.com/office/powerpoint/2010/main" val="31812450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FD559ED-A2D3-46F7-9E33-43CB3582E22A}"/>
              </a:ext>
            </a:extLst>
          </p:cNvPr>
          <p:cNvSpPr>
            <a:spLocks noGrp="1"/>
          </p:cNvSpPr>
          <p:nvPr>
            <p:ph type="title"/>
          </p:nvPr>
        </p:nvSpPr>
        <p:spPr/>
        <p:txBody>
          <a:bodyPr/>
          <a:lstStyle/>
          <a:p>
            <a:r>
              <a:rPr lang="en-US" altLang="zh-CN" dirty="0"/>
              <a:t>GCC</a:t>
            </a:r>
            <a:r>
              <a:rPr lang="zh-CN" altLang="en-US" dirty="0"/>
              <a:t>工具链的命名方式</a:t>
            </a:r>
          </a:p>
        </p:txBody>
      </p:sp>
      <p:sp>
        <p:nvSpPr>
          <p:cNvPr id="3" name="内容占位符 2">
            <a:extLst>
              <a:ext uri="{FF2B5EF4-FFF2-40B4-BE49-F238E27FC236}">
                <a16:creationId xmlns="" xmlns:a16="http://schemas.microsoft.com/office/drawing/2014/main" id="{B2205C2F-02E7-4FB6-B5F3-9184D26BD5BE}"/>
              </a:ext>
            </a:extLst>
          </p:cNvPr>
          <p:cNvSpPr>
            <a:spLocks noGrp="1"/>
          </p:cNvSpPr>
          <p:nvPr>
            <p:ph idx="1"/>
          </p:nvPr>
        </p:nvSpPr>
        <p:spPr/>
        <p:txBody>
          <a:bodyPr>
            <a:normAutofit/>
          </a:bodyPr>
          <a:lstStyle/>
          <a:p>
            <a:r>
              <a:rPr lang="zh-CN" altLang="en-US" dirty="0"/>
              <a:t>命名方式：</a:t>
            </a:r>
            <a:r>
              <a:rPr lang="en-US" altLang="zh-CN" dirty="0"/>
              <a:t>arch[-vendor][-</a:t>
            </a:r>
            <a:r>
              <a:rPr lang="en-US" altLang="zh-CN" dirty="0" err="1"/>
              <a:t>os</a:t>
            </a:r>
            <a:r>
              <a:rPr lang="en-US" altLang="zh-CN" dirty="0"/>
              <a:t>][-(gnu)</a:t>
            </a:r>
            <a:r>
              <a:rPr lang="en-US" altLang="zh-CN" dirty="0" err="1"/>
              <a:t>eabi</a:t>
            </a:r>
            <a:r>
              <a:rPr lang="en-US" altLang="zh-CN" dirty="0"/>
              <a:t>]-</a:t>
            </a:r>
            <a:r>
              <a:rPr lang="en-US" altLang="zh-CN" dirty="0" err="1"/>
              <a:t>gcc</a:t>
            </a:r>
            <a:endParaRPr lang="en-US" altLang="zh-CN" dirty="0"/>
          </a:p>
          <a:p>
            <a:pPr lvl="1"/>
            <a:r>
              <a:rPr lang="en-US" altLang="zh-CN" dirty="0"/>
              <a:t>arm-none-</a:t>
            </a:r>
            <a:r>
              <a:rPr lang="en-US" altLang="zh-CN" dirty="0" err="1"/>
              <a:t>eabi</a:t>
            </a:r>
            <a:r>
              <a:rPr lang="en-US" altLang="zh-CN" dirty="0"/>
              <a:t>-</a:t>
            </a:r>
            <a:r>
              <a:rPr lang="en-US" altLang="zh-CN" dirty="0" err="1"/>
              <a:t>gcc</a:t>
            </a:r>
            <a:endParaRPr lang="en-US" altLang="zh-CN" dirty="0"/>
          </a:p>
          <a:p>
            <a:pPr lvl="1"/>
            <a:r>
              <a:rPr lang="en-US" altLang="zh-CN" dirty="0"/>
              <a:t>arm-none-</a:t>
            </a:r>
            <a:r>
              <a:rPr lang="en-US" altLang="zh-CN" dirty="0" err="1"/>
              <a:t>linux</a:t>
            </a:r>
            <a:r>
              <a:rPr lang="en-US" altLang="zh-CN" dirty="0"/>
              <a:t>-</a:t>
            </a:r>
            <a:r>
              <a:rPr lang="en-US" altLang="zh-CN" dirty="0" err="1"/>
              <a:t>gnueabi-gcc</a:t>
            </a:r>
            <a:endParaRPr lang="en-US" altLang="zh-CN" dirty="0"/>
          </a:p>
          <a:p>
            <a:pPr lvl="1"/>
            <a:r>
              <a:rPr lang="en-US" altLang="zh-CN" dirty="0"/>
              <a:t>arm-</a:t>
            </a:r>
            <a:r>
              <a:rPr lang="en-US" altLang="zh-CN" dirty="0" err="1"/>
              <a:t>linux</a:t>
            </a:r>
            <a:r>
              <a:rPr lang="en-US" altLang="zh-CN" dirty="0"/>
              <a:t>-</a:t>
            </a:r>
            <a:r>
              <a:rPr lang="en-US" altLang="zh-CN" dirty="0" err="1"/>
              <a:t>gnueabi-gcc</a:t>
            </a:r>
            <a:endParaRPr lang="en-US" altLang="zh-CN" dirty="0"/>
          </a:p>
          <a:p>
            <a:pPr lvl="1"/>
            <a:r>
              <a:rPr lang="en-US" altLang="zh-CN" dirty="0"/>
              <a:t>arm-</a:t>
            </a:r>
            <a:r>
              <a:rPr lang="en-US" altLang="zh-CN" dirty="0" err="1"/>
              <a:t>linux</a:t>
            </a:r>
            <a:r>
              <a:rPr lang="en-US" altLang="zh-CN" dirty="0"/>
              <a:t>-</a:t>
            </a:r>
            <a:r>
              <a:rPr lang="en-US" altLang="zh-CN" dirty="0" err="1"/>
              <a:t>gnueabihf-gcc</a:t>
            </a:r>
            <a:endParaRPr lang="en-US" altLang="zh-CN" dirty="0"/>
          </a:p>
          <a:p>
            <a:pPr lvl="1"/>
            <a:r>
              <a:rPr lang="en-US" altLang="zh-CN" dirty="0"/>
              <a:t>riscv64-unknown-linux-gnu-gcc</a:t>
            </a:r>
          </a:p>
          <a:p>
            <a:pPr lvl="1"/>
            <a:r>
              <a:rPr lang="en-US" altLang="zh-CN" dirty="0"/>
              <a:t>riscv32-unknown-linux-gnu-gcc</a:t>
            </a:r>
          </a:p>
          <a:p>
            <a:pPr lvl="1"/>
            <a:r>
              <a:rPr lang="en-US" altLang="zh-CN" dirty="0"/>
              <a:t>riscv64-unknown-elf-gcc</a:t>
            </a:r>
          </a:p>
          <a:p>
            <a:pPr lvl="1"/>
            <a:r>
              <a:rPr lang="en-US" altLang="zh-CN" dirty="0"/>
              <a:t>riscv32-unknown-elf-gcc</a:t>
            </a:r>
          </a:p>
          <a:p>
            <a:pPr lvl="1"/>
            <a:endParaRPr lang="zh-CN" altLang="en-US" dirty="0"/>
          </a:p>
        </p:txBody>
      </p:sp>
      <p:sp>
        <p:nvSpPr>
          <p:cNvPr id="4" name="文本框 3">
            <a:extLst>
              <a:ext uri="{FF2B5EF4-FFF2-40B4-BE49-F238E27FC236}">
                <a16:creationId xmlns="" xmlns:a16="http://schemas.microsoft.com/office/drawing/2014/main" id="{26FE7552-F714-459E-9A95-20BD76918D53}"/>
              </a:ext>
            </a:extLst>
          </p:cNvPr>
          <p:cNvSpPr txBox="1"/>
          <p:nvPr/>
        </p:nvSpPr>
        <p:spPr>
          <a:xfrm>
            <a:off x="1353785" y="3167388"/>
            <a:ext cx="3199361" cy="646331"/>
          </a:xfrm>
          <a:prstGeom prst="rect">
            <a:avLst/>
          </a:prstGeom>
          <a:noFill/>
          <a:ln w="28575">
            <a:solidFill>
              <a:schemeClr val="accent1"/>
            </a:solidFill>
          </a:ln>
        </p:spPr>
        <p:txBody>
          <a:bodyPr wrap="square" rtlCol="0">
            <a:spAutoFit/>
          </a:bodyPr>
          <a:lstStyle/>
          <a:p>
            <a:endParaRPr lang="en-US" altLang="zh-CN" dirty="0"/>
          </a:p>
          <a:p>
            <a:endParaRPr lang="zh-CN" altLang="en-US" dirty="0"/>
          </a:p>
        </p:txBody>
      </p:sp>
      <p:sp>
        <p:nvSpPr>
          <p:cNvPr id="5" name="文本框 4">
            <a:extLst>
              <a:ext uri="{FF2B5EF4-FFF2-40B4-BE49-F238E27FC236}">
                <a16:creationId xmlns="" xmlns:a16="http://schemas.microsoft.com/office/drawing/2014/main" id="{33FA2AE0-25AC-4802-ACAB-AD087CAB11FB}"/>
              </a:ext>
            </a:extLst>
          </p:cNvPr>
          <p:cNvSpPr txBox="1"/>
          <p:nvPr/>
        </p:nvSpPr>
        <p:spPr>
          <a:xfrm>
            <a:off x="5320148" y="2521059"/>
            <a:ext cx="3195202" cy="2677656"/>
          </a:xfrm>
          <a:prstGeom prst="rect">
            <a:avLst/>
          </a:prstGeom>
          <a:noFill/>
          <a:ln w="28575">
            <a:solidFill>
              <a:schemeClr val="accent1"/>
            </a:solidFill>
          </a:ln>
        </p:spPr>
        <p:txBody>
          <a:bodyPr wrap="square" rtlCol="0">
            <a:spAutoFit/>
          </a:bodyPr>
          <a:lstStyle/>
          <a:p>
            <a:r>
              <a:rPr lang="zh-CN" altLang="en-US" sz="1400" dirty="0"/>
              <a:t>两者区别在于选项</a:t>
            </a:r>
            <a:r>
              <a:rPr lang="en-US" altLang="zh-CN" sz="1400" dirty="0"/>
              <a:t>-</a:t>
            </a:r>
            <a:r>
              <a:rPr lang="en-US" altLang="zh-CN" sz="1400" dirty="0" err="1"/>
              <a:t>mfloat-abi</a:t>
            </a:r>
            <a:r>
              <a:rPr lang="zh-CN" altLang="en-US" sz="1400" dirty="0"/>
              <a:t>的默认值不同，前者默认的选项是</a:t>
            </a:r>
            <a:r>
              <a:rPr lang="en-US" altLang="zh-CN" sz="1400" dirty="0"/>
              <a:t>-</a:t>
            </a:r>
            <a:r>
              <a:rPr lang="en-US" altLang="zh-CN" sz="1400" dirty="0" err="1"/>
              <a:t>mfloat-abi</a:t>
            </a:r>
            <a:r>
              <a:rPr lang="en-US" altLang="zh-CN" sz="1400" dirty="0"/>
              <a:t>=</a:t>
            </a:r>
            <a:r>
              <a:rPr lang="en-US" altLang="zh-CN" sz="1400" dirty="0" err="1"/>
              <a:t>softfp</a:t>
            </a:r>
            <a:r>
              <a:rPr lang="zh-CN" altLang="en-US" sz="1400" dirty="0"/>
              <a:t>，</a:t>
            </a:r>
            <a:r>
              <a:rPr lang="zh-CN" altLang="en-US" sz="1400" dirty="0" smtClean="0"/>
              <a:t>也就是使用</a:t>
            </a:r>
            <a:r>
              <a:rPr lang="en-US" altLang="zh-CN" sz="1400" dirty="0" err="1" smtClean="0"/>
              <a:t>fpu</a:t>
            </a:r>
            <a:r>
              <a:rPr lang="zh-CN" altLang="en-US" sz="1400" dirty="0"/>
              <a:t>执行</a:t>
            </a:r>
            <a:r>
              <a:rPr lang="zh-CN" altLang="en-US" sz="1400" dirty="0" smtClean="0"/>
              <a:t>浮点运算，</a:t>
            </a:r>
            <a:r>
              <a:rPr lang="zh-CN" altLang="en-US" sz="1400" dirty="0"/>
              <a:t>但是传</a:t>
            </a:r>
            <a:r>
              <a:rPr lang="zh-CN" altLang="en-US" sz="1400" dirty="0" smtClean="0"/>
              <a:t>参数时使用的是通用整型寄存器，这样在处理中断时，</a:t>
            </a:r>
            <a:r>
              <a:rPr lang="zh-CN" altLang="en-US" sz="1400" dirty="0"/>
              <a:t>只需要</a:t>
            </a:r>
            <a:r>
              <a:rPr lang="zh-CN" altLang="en-US" sz="1400" dirty="0" smtClean="0"/>
              <a:t>保存通用整型寄存器，优点是中断</a:t>
            </a:r>
            <a:r>
              <a:rPr lang="zh-CN" altLang="en-US" sz="1400" dirty="0"/>
              <a:t>负荷小</a:t>
            </a:r>
            <a:r>
              <a:rPr lang="zh-CN" altLang="en-US" sz="1400" dirty="0" smtClean="0"/>
              <a:t>，绝点是参数</a:t>
            </a:r>
            <a:r>
              <a:rPr lang="zh-CN" altLang="en-US" sz="1400" dirty="0"/>
              <a:t>需要转换成</a:t>
            </a:r>
            <a:r>
              <a:rPr lang="zh-CN" altLang="en-US" sz="1400" dirty="0" smtClean="0"/>
              <a:t>浮点形式再</a:t>
            </a:r>
            <a:r>
              <a:rPr lang="zh-CN" altLang="en-US" sz="1400" dirty="0"/>
              <a:t>计算。后者的默认选项是</a:t>
            </a:r>
            <a:r>
              <a:rPr lang="en-US" altLang="zh-CN" sz="1400" dirty="0"/>
              <a:t>-</a:t>
            </a:r>
            <a:r>
              <a:rPr lang="en-US" altLang="zh-CN" sz="1400" dirty="0" err="1" smtClean="0"/>
              <a:t>mfloat-abi</a:t>
            </a:r>
            <a:r>
              <a:rPr lang="en-US" altLang="zh-CN" sz="1400" dirty="0"/>
              <a:t>=</a:t>
            </a:r>
            <a:r>
              <a:rPr lang="en-US" altLang="zh-CN" sz="1400" dirty="0" smtClean="0"/>
              <a:t>hard</a:t>
            </a:r>
            <a:r>
              <a:rPr lang="zh-CN" altLang="en-US" sz="1400" dirty="0" smtClean="0"/>
              <a:t>，即不仅使用</a:t>
            </a:r>
            <a:r>
              <a:rPr lang="en-US" altLang="zh-CN" sz="1400" dirty="0" err="1" smtClean="0"/>
              <a:t>fpu</a:t>
            </a:r>
            <a:r>
              <a:rPr lang="zh-CN" altLang="en-US" sz="1400" dirty="0" smtClean="0"/>
              <a:t>执行浮点运算，也使用浮点寄存器传递参数，这样参数就省去</a:t>
            </a:r>
            <a:r>
              <a:rPr lang="zh-CN" altLang="en-US" sz="1400" dirty="0"/>
              <a:t>了</a:t>
            </a:r>
            <a:r>
              <a:rPr lang="zh-CN" altLang="en-US" sz="1400" dirty="0" smtClean="0"/>
              <a:t>转换的步骤，优点是性能好，缺点是中断</a:t>
            </a:r>
            <a:r>
              <a:rPr lang="zh-CN" altLang="en-US" sz="1400" dirty="0"/>
              <a:t>负荷高。</a:t>
            </a:r>
          </a:p>
        </p:txBody>
      </p:sp>
    </p:spTree>
    <p:extLst>
      <p:ext uri="{BB962C8B-B14F-4D97-AF65-F5344CB8AC3E}">
        <p14:creationId xmlns:p14="http://schemas.microsoft.com/office/powerpoint/2010/main" val="30091676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FD559ED-A2D3-46F7-9E33-43CB3582E22A}"/>
              </a:ext>
            </a:extLst>
          </p:cNvPr>
          <p:cNvSpPr>
            <a:spLocks noGrp="1"/>
          </p:cNvSpPr>
          <p:nvPr>
            <p:ph type="title"/>
          </p:nvPr>
        </p:nvSpPr>
        <p:spPr/>
        <p:txBody>
          <a:bodyPr/>
          <a:lstStyle/>
          <a:p>
            <a:r>
              <a:rPr lang="en-US" altLang="zh-CN" dirty="0"/>
              <a:t>GCC</a:t>
            </a:r>
            <a:r>
              <a:rPr lang="zh-CN" altLang="en-US" dirty="0"/>
              <a:t>工具链的命名方式</a:t>
            </a:r>
          </a:p>
        </p:txBody>
      </p:sp>
      <p:sp>
        <p:nvSpPr>
          <p:cNvPr id="3" name="内容占位符 2">
            <a:extLst>
              <a:ext uri="{FF2B5EF4-FFF2-40B4-BE49-F238E27FC236}">
                <a16:creationId xmlns="" xmlns:a16="http://schemas.microsoft.com/office/drawing/2014/main" id="{B2205C2F-02E7-4FB6-B5F3-9184D26BD5BE}"/>
              </a:ext>
            </a:extLst>
          </p:cNvPr>
          <p:cNvSpPr>
            <a:spLocks noGrp="1"/>
          </p:cNvSpPr>
          <p:nvPr>
            <p:ph idx="1"/>
          </p:nvPr>
        </p:nvSpPr>
        <p:spPr/>
        <p:txBody>
          <a:bodyPr>
            <a:normAutofit/>
          </a:bodyPr>
          <a:lstStyle/>
          <a:p>
            <a:r>
              <a:rPr lang="zh-CN" altLang="en-US" dirty="0"/>
              <a:t>命名方式：</a:t>
            </a:r>
            <a:r>
              <a:rPr lang="en-US" altLang="zh-CN" dirty="0"/>
              <a:t>arch[-vendor][-</a:t>
            </a:r>
            <a:r>
              <a:rPr lang="en-US" altLang="zh-CN" dirty="0" err="1"/>
              <a:t>os</a:t>
            </a:r>
            <a:r>
              <a:rPr lang="en-US" altLang="zh-CN" dirty="0"/>
              <a:t>][-(gnu)</a:t>
            </a:r>
            <a:r>
              <a:rPr lang="en-US" altLang="zh-CN" dirty="0" err="1"/>
              <a:t>eabi</a:t>
            </a:r>
            <a:r>
              <a:rPr lang="en-US" altLang="zh-CN" dirty="0"/>
              <a:t>]-</a:t>
            </a:r>
            <a:r>
              <a:rPr lang="en-US" altLang="zh-CN" dirty="0" err="1"/>
              <a:t>gcc</a:t>
            </a:r>
            <a:endParaRPr lang="en-US" altLang="zh-CN" dirty="0"/>
          </a:p>
          <a:p>
            <a:pPr lvl="1"/>
            <a:r>
              <a:rPr lang="en-US" altLang="zh-CN" dirty="0"/>
              <a:t>arm-none-</a:t>
            </a:r>
            <a:r>
              <a:rPr lang="en-US" altLang="zh-CN" dirty="0" err="1"/>
              <a:t>eabi</a:t>
            </a:r>
            <a:r>
              <a:rPr lang="en-US" altLang="zh-CN" dirty="0"/>
              <a:t>-</a:t>
            </a:r>
            <a:r>
              <a:rPr lang="en-US" altLang="zh-CN" dirty="0" err="1"/>
              <a:t>gcc</a:t>
            </a:r>
            <a:endParaRPr lang="en-US" altLang="zh-CN" dirty="0"/>
          </a:p>
          <a:p>
            <a:pPr lvl="1"/>
            <a:r>
              <a:rPr lang="en-US" altLang="zh-CN" dirty="0"/>
              <a:t>arm-none-</a:t>
            </a:r>
            <a:r>
              <a:rPr lang="en-US" altLang="zh-CN" dirty="0" err="1"/>
              <a:t>linux</a:t>
            </a:r>
            <a:r>
              <a:rPr lang="en-US" altLang="zh-CN" dirty="0"/>
              <a:t>-</a:t>
            </a:r>
            <a:r>
              <a:rPr lang="en-US" altLang="zh-CN" dirty="0" err="1"/>
              <a:t>gnueabi-gcc</a:t>
            </a:r>
            <a:endParaRPr lang="en-US" altLang="zh-CN" dirty="0"/>
          </a:p>
          <a:p>
            <a:pPr lvl="1"/>
            <a:r>
              <a:rPr lang="en-US" altLang="zh-CN" dirty="0"/>
              <a:t>arm-</a:t>
            </a:r>
            <a:r>
              <a:rPr lang="en-US" altLang="zh-CN" dirty="0" err="1"/>
              <a:t>linux</a:t>
            </a:r>
            <a:r>
              <a:rPr lang="en-US" altLang="zh-CN" dirty="0"/>
              <a:t>-</a:t>
            </a:r>
            <a:r>
              <a:rPr lang="en-US" altLang="zh-CN" dirty="0" err="1"/>
              <a:t>gnueabi-gcc</a:t>
            </a:r>
            <a:endParaRPr lang="en-US" altLang="zh-CN" dirty="0"/>
          </a:p>
          <a:p>
            <a:pPr lvl="1"/>
            <a:r>
              <a:rPr lang="en-US" altLang="zh-CN" dirty="0"/>
              <a:t>arm-</a:t>
            </a:r>
            <a:r>
              <a:rPr lang="en-US" altLang="zh-CN" dirty="0" err="1"/>
              <a:t>linux</a:t>
            </a:r>
            <a:r>
              <a:rPr lang="en-US" altLang="zh-CN" dirty="0"/>
              <a:t>-</a:t>
            </a:r>
            <a:r>
              <a:rPr lang="en-US" altLang="zh-CN" dirty="0" err="1"/>
              <a:t>gnueabihf-gcc</a:t>
            </a:r>
            <a:endParaRPr lang="en-US" altLang="zh-CN" dirty="0"/>
          </a:p>
          <a:p>
            <a:pPr lvl="1"/>
            <a:r>
              <a:rPr lang="en-US" altLang="zh-CN" dirty="0"/>
              <a:t>riscv64-unknown-linux-gnu-gcc</a:t>
            </a:r>
          </a:p>
          <a:p>
            <a:pPr lvl="1"/>
            <a:r>
              <a:rPr lang="en-US" altLang="zh-CN" dirty="0"/>
              <a:t>riscv32-unknown-linux-gnu-gcc</a:t>
            </a:r>
          </a:p>
          <a:p>
            <a:pPr lvl="1"/>
            <a:r>
              <a:rPr lang="en-US" altLang="zh-CN" dirty="0"/>
              <a:t>riscv64-unknown-elf-gcc</a:t>
            </a:r>
          </a:p>
          <a:p>
            <a:pPr lvl="1"/>
            <a:r>
              <a:rPr lang="en-US" altLang="zh-CN" dirty="0"/>
              <a:t>riscv32-unknown-elf-gcc</a:t>
            </a:r>
          </a:p>
          <a:p>
            <a:pPr lvl="1"/>
            <a:endParaRPr lang="zh-CN" altLang="en-US" dirty="0"/>
          </a:p>
        </p:txBody>
      </p:sp>
      <p:sp>
        <p:nvSpPr>
          <p:cNvPr id="4" name="文本框 3">
            <a:extLst>
              <a:ext uri="{FF2B5EF4-FFF2-40B4-BE49-F238E27FC236}">
                <a16:creationId xmlns="" xmlns:a16="http://schemas.microsoft.com/office/drawing/2014/main" id="{26FE7552-F714-459E-9A95-20BD76918D53}"/>
              </a:ext>
            </a:extLst>
          </p:cNvPr>
          <p:cNvSpPr txBox="1"/>
          <p:nvPr/>
        </p:nvSpPr>
        <p:spPr>
          <a:xfrm>
            <a:off x="1401285" y="3906053"/>
            <a:ext cx="3821164" cy="646331"/>
          </a:xfrm>
          <a:prstGeom prst="rect">
            <a:avLst/>
          </a:prstGeom>
          <a:noFill/>
          <a:ln w="28575">
            <a:solidFill>
              <a:schemeClr val="accent1"/>
            </a:solidFill>
          </a:ln>
        </p:spPr>
        <p:txBody>
          <a:bodyPr wrap="square" rtlCol="0">
            <a:spAutoFit/>
          </a:bodyPr>
          <a:lstStyle/>
          <a:p>
            <a:endParaRPr lang="en-US" altLang="zh-CN" dirty="0"/>
          </a:p>
          <a:p>
            <a:endParaRPr lang="zh-CN" altLang="en-US" dirty="0"/>
          </a:p>
        </p:txBody>
      </p:sp>
      <p:sp>
        <p:nvSpPr>
          <p:cNvPr id="5" name="文本框 4">
            <a:extLst>
              <a:ext uri="{FF2B5EF4-FFF2-40B4-BE49-F238E27FC236}">
                <a16:creationId xmlns="" xmlns:a16="http://schemas.microsoft.com/office/drawing/2014/main" id="{33FA2AE0-25AC-4802-ACAB-AD087CAB11FB}"/>
              </a:ext>
            </a:extLst>
          </p:cNvPr>
          <p:cNvSpPr txBox="1"/>
          <p:nvPr/>
        </p:nvSpPr>
        <p:spPr>
          <a:xfrm>
            <a:off x="5320148" y="2521059"/>
            <a:ext cx="3195202" cy="3539430"/>
          </a:xfrm>
          <a:prstGeom prst="rect">
            <a:avLst/>
          </a:prstGeom>
          <a:noFill/>
          <a:ln w="28575">
            <a:solidFill>
              <a:schemeClr val="accent1"/>
            </a:solidFill>
          </a:ln>
        </p:spPr>
        <p:txBody>
          <a:bodyPr wrap="square" rtlCol="0">
            <a:spAutoFit/>
          </a:bodyPr>
          <a:lstStyle/>
          <a:p>
            <a:r>
              <a:rPr lang="en-US" altLang="zh-CN" sz="1400" i="0" dirty="0" smtClean="0">
                <a:effectLst/>
                <a:latin typeface="-apple-system"/>
              </a:rPr>
              <a:t>riscv64-unknown-linux-gnu-</a:t>
            </a:r>
            <a:r>
              <a:rPr lang="zh-CN" altLang="en-US" sz="1400" b="0" i="0" dirty="0" smtClean="0">
                <a:effectLst/>
                <a:latin typeface="-apple-system"/>
              </a:rPr>
              <a:t>前缀</a:t>
            </a:r>
            <a:r>
              <a:rPr lang="zh-CN" altLang="en-US" sz="1400" b="0" i="0" dirty="0">
                <a:effectLst/>
                <a:latin typeface="-apple-system"/>
              </a:rPr>
              <a:t>表示该工具链是</a:t>
            </a:r>
            <a:r>
              <a:rPr lang="en-US" altLang="zh-CN" sz="1400" b="0" i="0" dirty="0">
                <a:effectLst/>
                <a:latin typeface="-apple-system"/>
              </a:rPr>
              <a:t>64</a:t>
            </a:r>
            <a:r>
              <a:rPr lang="zh-CN" altLang="en-US" sz="1400" b="0" i="0" dirty="0">
                <a:effectLst/>
                <a:latin typeface="-apple-system"/>
              </a:rPr>
              <a:t>位</a:t>
            </a:r>
            <a:r>
              <a:rPr lang="en-US" altLang="zh-CN" sz="1400" b="0" i="0" dirty="0">
                <a:effectLst/>
                <a:latin typeface="-apple-system"/>
              </a:rPr>
              <a:t>RISC-V</a:t>
            </a:r>
            <a:r>
              <a:rPr lang="zh-CN" altLang="en-US" sz="1400" b="0" i="0" dirty="0">
                <a:effectLst/>
                <a:latin typeface="-apple-system"/>
              </a:rPr>
              <a:t>架构的</a:t>
            </a:r>
            <a:r>
              <a:rPr lang="en-US" altLang="zh-CN" sz="1400" b="0" i="0" dirty="0">
                <a:effectLst/>
                <a:latin typeface="-apple-system"/>
              </a:rPr>
              <a:t>Linux</a:t>
            </a:r>
            <a:r>
              <a:rPr lang="zh-CN" altLang="en-US" sz="1400" b="0" i="0" dirty="0">
                <a:effectLst/>
                <a:latin typeface="-apple-system"/>
              </a:rPr>
              <a:t>版本工具链。</a:t>
            </a:r>
            <a:r>
              <a:rPr lang="zh-CN" altLang="en-US" sz="1400" dirty="0">
                <a:latin typeface="-apple-system"/>
              </a:rPr>
              <a:t>这里的</a:t>
            </a:r>
            <a:r>
              <a:rPr lang="en-US" altLang="zh-CN" sz="1400" dirty="0" err="1">
                <a:latin typeface="-apple-system"/>
              </a:rPr>
              <a:t>l</a:t>
            </a:r>
            <a:r>
              <a:rPr lang="en-US" altLang="zh-CN" sz="1400" b="0" i="0" dirty="0" err="1">
                <a:effectLst/>
                <a:latin typeface="-apple-system"/>
              </a:rPr>
              <a:t>inux</a:t>
            </a:r>
            <a:r>
              <a:rPr lang="zh-CN" altLang="en-US" sz="1400" b="0" i="0" dirty="0">
                <a:effectLst/>
                <a:latin typeface="-apple-system"/>
              </a:rPr>
              <a:t>指的是该工具</a:t>
            </a:r>
            <a:r>
              <a:rPr lang="zh-CN" altLang="en-US" sz="1400" b="0" i="0" dirty="0" smtClean="0">
                <a:effectLst/>
                <a:latin typeface="-apple-system"/>
              </a:rPr>
              <a:t>链使用</a:t>
            </a:r>
            <a:r>
              <a:rPr lang="en-US" altLang="zh-CN" sz="1400" dirty="0" err="1">
                <a:latin typeface="-apple-system"/>
              </a:rPr>
              <a:t>g</a:t>
            </a:r>
            <a:r>
              <a:rPr lang="en-US" altLang="zh-CN" sz="1400" b="0" i="0" dirty="0" err="1">
                <a:effectLst/>
                <a:latin typeface="-apple-system"/>
              </a:rPr>
              <a:t>libc</a:t>
            </a:r>
            <a:r>
              <a:rPr lang="zh-CN" altLang="en-US" sz="1400" b="0" i="0" dirty="0">
                <a:effectLst/>
                <a:latin typeface="-apple-system"/>
              </a:rPr>
              <a:t>库。</a:t>
            </a:r>
            <a:endParaRPr lang="en-US" altLang="zh-CN" sz="1400" b="0" i="0" dirty="0">
              <a:effectLst/>
              <a:latin typeface="-apple-system"/>
            </a:endParaRPr>
          </a:p>
          <a:p>
            <a:endParaRPr lang="en-US" altLang="zh-CN" sz="1400" b="0" i="0" dirty="0">
              <a:effectLst/>
              <a:latin typeface="-apple-system"/>
            </a:endParaRPr>
          </a:p>
          <a:p>
            <a:r>
              <a:rPr lang="zh-CN" altLang="en-US" sz="1400" b="0" i="0" dirty="0" smtClean="0">
                <a:effectLst/>
                <a:latin typeface="-apple-system"/>
              </a:rPr>
              <a:t>同理</a:t>
            </a:r>
            <a:r>
              <a:rPr lang="zh-CN" altLang="en-US" sz="1400" dirty="0">
                <a:latin typeface="-apple-system"/>
              </a:rPr>
              <a:t>，</a:t>
            </a:r>
            <a:r>
              <a:rPr lang="en-US" altLang="zh-CN" sz="1400" b="0" i="0" dirty="0" smtClean="0">
                <a:effectLst/>
                <a:latin typeface="-apple-system"/>
              </a:rPr>
              <a:t>riscv32-unknown-linux-gnu-</a:t>
            </a:r>
            <a:r>
              <a:rPr lang="zh-CN" altLang="en-US" sz="1400" b="0" i="0" dirty="0" smtClean="0">
                <a:effectLst/>
                <a:latin typeface="-apple-system"/>
              </a:rPr>
              <a:t>前缀是</a:t>
            </a:r>
            <a:r>
              <a:rPr lang="zh-CN" altLang="en-US" sz="1400" dirty="0">
                <a:latin typeface="-apple-system"/>
              </a:rPr>
              <a:t>指</a:t>
            </a:r>
            <a:r>
              <a:rPr lang="en-US" altLang="zh-CN" sz="1400" b="0" i="0" dirty="0">
                <a:effectLst/>
                <a:latin typeface="-apple-system"/>
              </a:rPr>
              <a:t>32</a:t>
            </a:r>
            <a:r>
              <a:rPr lang="zh-CN" altLang="en-US" sz="1400" b="0" i="0" dirty="0">
                <a:effectLst/>
                <a:latin typeface="-apple-system"/>
              </a:rPr>
              <a:t>位</a:t>
            </a:r>
            <a:r>
              <a:rPr lang="en-US" altLang="zh-CN" sz="1400" dirty="0">
                <a:latin typeface="-apple-system"/>
              </a:rPr>
              <a:t>RISC-V</a:t>
            </a:r>
            <a:r>
              <a:rPr lang="zh-CN" altLang="en-US" sz="1400" b="0" i="0" dirty="0">
                <a:effectLst/>
                <a:latin typeface="-apple-system"/>
              </a:rPr>
              <a:t>架构的</a:t>
            </a:r>
            <a:r>
              <a:rPr lang="en-US" altLang="zh-CN" sz="1400" b="0" i="0" dirty="0">
                <a:effectLst/>
                <a:latin typeface="-apple-system"/>
              </a:rPr>
              <a:t>Linux</a:t>
            </a:r>
            <a:r>
              <a:rPr lang="zh-CN" altLang="en-US" sz="1400" b="0" i="0" dirty="0">
                <a:effectLst/>
                <a:latin typeface="-apple-system"/>
              </a:rPr>
              <a:t>版本工具链</a:t>
            </a:r>
            <a:r>
              <a:rPr lang="zh-CN" altLang="en-US" sz="1400" dirty="0">
                <a:latin typeface="-apple-system"/>
              </a:rPr>
              <a:t>。</a:t>
            </a:r>
            <a:endParaRPr lang="en-US" altLang="zh-CN" sz="1400" dirty="0">
              <a:latin typeface="-apple-system"/>
            </a:endParaRPr>
          </a:p>
          <a:p>
            <a:endParaRPr lang="en-US" altLang="zh-CN" sz="1400" dirty="0">
              <a:latin typeface="-apple-system"/>
            </a:endParaRPr>
          </a:p>
          <a:p>
            <a:r>
              <a:rPr lang="zh-CN" altLang="en-US" sz="1400" dirty="0">
                <a:latin typeface="-apple-system"/>
              </a:rPr>
              <a:t>前缀</a:t>
            </a:r>
            <a:r>
              <a:rPr lang="en-US" altLang="zh-CN" sz="1400" dirty="0">
                <a:latin typeface="-apple-system"/>
              </a:rPr>
              <a:t>riscv64</a:t>
            </a:r>
            <a:r>
              <a:rPr lang="zh-CN" altLang="en-US" sz="1400" dirty="0">
                <a:latin typeface="-apple-system"/>
              </a:rPr>
              <a:t>（还有</a:t>
            </a:r>
            <a:r>
              <a:rPr lang="en-US" altLang="zh-CN" sz="1400" dirty="0">
                <a:latin typeface="-apple-system"/>
              </a:rPr>
              <a:t>riscv32</a:t>
            </a:r>
            <a:r>
              <a:rPr lang="zh-CN" altLang="en-US" sz="1400" dirty="0">
                <a:latin typeface="-apple-system"/>
              </a:rPr>
              <a:t>的版本）与运行在</a:t>
            </a:r>
            <a:r>
              <a:rPr lang="en-US" altLang="zh-CN" sz="1400" dirty="0">
                <a:latin typeface="-apple-system"/>
              </a:rPr>
              <a:t>64</a:t>
            </a:r>
            <a:r>
              <a:rPr lang="zh-CN" altLang="en-US" sz="1400" dirty="0">
                <a:latin typeface="-apple-system"/>
              </a:rPr>
              <a:t>位或者</a:t>
            </a:r>
            <a:r>
              <a:rPr lang="en-US" altLang="zh-CN" sz="1400" dirty="0">
                <a:latin typeface="-apple-system"/>
              </a:rPr>
              <a:t>32</a:t>
            </a:r>
            <a:r>
              <a:rPr lang="zh-CN" altLang="en-US" sz="1400" dirty="0">
                <a:latin typeface="-apple-system"/>
              </a:rPr>
              <a:t>位电脑上毫无关系，此处的</a:t>
            </a:r>
            <a:r>
              <a:rPr lang="en-US" altLang="zh-CN" sz="1400" dirty="0">
                <a:latin typeface="-apple-system"/>
              </a:rPr>
              <a:t>64</a:t>
            </a:r>
            <a:r>
              <a:rPr lang="zh-CN" altLang="en-US" sz="1400" dirty="0">
                <a:latin typeface="-apple-system"/>
              </a:rPr>
              <a:t>和</a:t>
            </a:r>
            <a:r>
              <a:rPr lang="en-US" altLang="zh-CN" sz="1400" dirty="0">
                <a:latin typeface="-apple-system"/>
              </a:rPr>
              <a:t>32</a:t>
            </a:r>
            <a:r>
              <a:rPr lang="zh-CN" altLang="en-US" sz="1400" dirty="0">
                <a:latin typeface="-apple-system"/>
              </a:rPr>
              <a:t>是指如果没有通过</a:t>
            </a:r>
            <a:r>
              <a:rPr lang="en-US" altLang="zh-CN" sz="1400" dirty="0">
                <a:latin typeface="-apple-system"/>
              </a:rPr>
              <a:t>-march</a:t>
            </a:r>
            <a:r>
              <a:rPr lang="zh-CN" altLang="en-US" sz="1400" dirty="0">
                <a:latin typeface="-apple-system"/>
              </a:rPr>
              <a:t>和</a:t>
            </a:r>
            <a:r>
              <a:rPr lang="en-US" altLang="zh-CN" sz="1400" dirty="0">
                <a:latin typeface="-apple-system"/>
              </a:rPr>
              <a:t>-</a:t>
            </a:r>
            <a:r>
              <a:rPr lang="en-US" altLang="zh-CN" sz="1400" dirty="0" err="1">
                <a:latin typeface="-apple-system"/>
              </a:rPr>
              <a:t>mabi</a:t>
            </a:r>
            <a:r>
              <a:rPr lang="zh-CN" altLang="en-US" sz="1400" dirty="0">
                <a:latin typeface="-apple-system"/>
              </a:rPr>
              <a:t>选项指定</a:t>
            </a:r>
            <a:r>
              <a:rPr lang="en-US" altLang="zh-CN" sz="1400" dirty="0">
                <a:latin typeface="-apple-system"/>
              </a:rPr>
              <a:t>RISC-V</a:t>
            </a:r>
            <a:r>
              <a:rPr lang="zh-CN" altLang="en-US" sz="1400" dirty="0">
                <a:latin typeface="-apple-system"/>
              </a:rPr>
              <a:t>架构的位宽，默认将会按照</a:t>
            </a:r>
            <a:r>
              <a:rPr lang="en-US" altLang="zh-CN" sz="1400" dirty="0">
                <a:latin typeface="-apple-system"/>
              </a:rPr>
              <a:t>64</a:t>
            </a:r>
            <a:r>
              <a:rPr lang="zh-CN" altLang="en-US" sz="1400" dirty="0">
                <a:latin typeface="-apple-system"/>
              </a:rPr>
              <a:t>位还是</a:t>
            </a:r>
            <a:r>
              <a:rPr lang="en-US" altLang="zh-CN" sz="1400" dirty="0">
                <a:latin typeface="-apple-system"/>
              </a:rPr>
              <a:t>32</a:t>
            </a:r>
            <a:r>
              <a:rPr lang="zh-CN" altLang="en-US" sz="1400" dirty="0">
                <a:latin typeface="-apple-system"/>
              </a:rPr>
              <a:t>位的</a:t>
            </a:r>
            <a:r>
              <a:rPr lang="en-US" altLang="zh-CN" sz="1400" dirty="0">
                <a:latin typeface="-apple-system"/>
              </a:rPr>
              <a:t>RISC-V</a:t>
            </a:r>
            <a:r>
              <a:rPr lang="zh-CN" altLang="en-US" sz="1400" dirty="0">
                <a:latin typeface="-apple-system"/>
              </a:rPr>
              <a:t>架构来编译程序。有关</a:t>
            </a:r>
            <a:r>
              <a:rPr lang="en-US" altLang="zh-CN" sz="1400" dirty="0">
                <a:latin typeface="-apple-system"/>
              </a:rPr>
              <a:t>-march</a:t>
            </a:r>
            <a:r>
              <a:rPr lang="zh-CN" altLang="en-US" sz="1400" dirty="0">
                <a:latin typeface="-apple-system"/>
              </a:rPr>
              <a:t>和</a:t>
            </a:r>
            <a:r>
              <a:rPr lang="en-US" altLang="zh-CN" sz="1400" dirty="0">
                <a:latin typeface="-apple-system"/>
              </a:rPr>
              <a:t>-</a:t>
            </a:r>
            <a:r>
              <a:rPr lang="en-US" altLang="zh-CN" sz="1400" dirty="0" err="1">
                <a:latin typeface="-apple-system"/>
              </a:rPr>
              <a:t>mabi</a:t>
            </a:r>
            <a:r>
              <a:rPr lang="zh-CN" altLang="en-US" sz="1400" dirty="0">
                <a:latin typeface="-apple-system"/>
              </a:rPr>
              <a:t>选项的含义会在后面描述。</a:t>
            </a:r>
            <a:endParaRPr lang="en-US" altLang="zh-CN" sz="1400" dirty="0">
              <a:latin typeface="-apple-system"/>
            </a:endParaRPr>
          </a:p>
        </p:txBody>
      </p:sp>
    </p:spTree>
    <p:extLst>
      <p:ext uri="{BB962C8B-B14F-4D97-AF65-F5344CB8AC3E}">
        <p14:creationId xmlns:p14="http://schemas.microsoft.com/office/powerpoint/2010/main" val="25147546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FD559ED-A2D3-46F7-9E33-43CB3582E22A}"/>
              </a:ext>
            </a:extLst>
          </p:cNvPr>
          <p:cNvSpPr>
            <a:spLocks noGrp="1"/>
          </p:cNvSpPr>
          <p:nvPr>
            <p:ph type="title"/>
          </p:nvPr>
        </p:nvSpPr>
        <p:spPr/>
        <p:txBody>
          <a:bodyPr/>
          <a:lstStyle/>
          <a:p>
            <a:r>
              <a:rPr lang="en-US" altLang="zh-CN" dirty="0"/>
              <a:t>GCC</a:t>
            </a:r>
            <a:r>
              <a:rPr lang="zh-CN" altLang="en-US" dirty="0"/>
              <a:t>工具链的命名方式</a:t>
            </a:r>
          </a:p>
        </p:txBody>
      </p:sp>
      <p:sp>
        <p:nvSpPr>
          <p:cNvPr id="3" name="内容占位符 2">
            <a:extLst>
              <a:ext uri="{FF2B5EF4-FFF2-40B4-BE49-F238E27FC236}">
                <a16:creationId xmlns="" xmlns:a16="http://schemas.microsoft.com/office/drawing/2014/main" id="{B2205C2F-02E7-4FB6-B5F3-9184D26BD5BE}"/>
              </a:ext>
            </a:extLst>
          </p:cNvPr>
          <p:cNvSpPr>
            <a:spLocks noGrp="1"/>
          </p:cNvSpPr>
          <p:nvPr>
            <p:ph idx="1"/>
          </p:nvPr>
        </p:nvSpPr>
        <p:spPr/>
        <p:txBody>
          <a:bodyPr>
            <a:normAutofit/>
          </a:bodyPr>
          <a:lstStyle/>
          <a:p>
            <a:r>
              <a:rPr lang="zh-CN" altLang="en-US" dirty="0"/>
              <a:t>命名方式：</a:t>
            </a:r>
            <a:r>
              <a:rPr lang="en-US" altLang="zh-CN" dirty="0"/>
              <a:t>arch[-vendor][-</a:t>
            </a:r>
            <a:r>
              <a:rPr lang="en-US" altLang="zh-CN" dirty="0" err="1"/>
              <a:t>os</a:t>
            </a:r>
            <a:r>
              <a:rPr lang="en-US" altLang="zh-CN" dirty="0"/>
              <a:t>][-(gnu)</a:t>
            </a:r>
            <a:r>
              <a:rPr lang="en-US" altLang="zh-CN" dirty="0" err="1"/>
              <a:t>eabi</a:t>
            </a:r>
            <a:r>
              <a:rPr lang="en-US" altLang="zh-CN" dirty="0"/>
              <a:t>]-</a:t>
            </a:r>
            <a:r>
              <a:rPr lang="en-US" altLang="zh-CN" dirty="0" err="1"/>
              <a:t>gcc</a:t>
            </a:r>
            <a:endParaRPr lang="en-US" altLang="zh-CN" dirty="0"/>
          </a:p>
          <a:p>
            <a:pPr lvl="1"/>
            <a:r>
              <a:rPr lang="en-US" altLang="zh-CN" dirty="0"/>
              <a:t>arm-none-</a:t>
            </a:r>
            <a:r>
              <a:rPr lang="en-US" altLang="zh-CN" dirty="0" err="1"/>
              <a:t>eabi</a:t>
            </a:r>
            <a:r>
              <a:rPr lang="en-US" altLang="zh-CN" dirty="0"/>
              <a:t>-</a:t>
            </a:r>
            <a:r>
              <a:rPr lang="en-US" altLang="zh-CN" dirty="0" err="1"/>
              <a:t>gcc</a:t>
            </a:r>
            <a:endParaRPr lang="en-US" altLang="zh-CN" dirty="0"/>
          </a:p>
          <a:p>
            <a:pPr lvl="1"/>
            <a:r>
              <a:rPr lang="en-US" altLang="zh-CN" dirty="0"/>
              <a:t>arm-none-</a:t>
            </a:r>
            <a:r>
              <a:rPr lang="en-US" altLang="zh-CN" dirty="0" err="1"/>
              <a:t>linux</a:t>
            </a:r>
            <a:r>
              <a:rPr lang="en-US" altLang="zh-CN" dirty="0"/>
              <a:t>-</a:t>
            </a:r>
            <a:r>
              <a:rPr lang="en-US" altLang="zh-CN" dirty="0" err="1"/>
              <a:t>gnueabi-gcc</a:t>
            </a:r>
            <a:endParaRPr lang="en-US" altLang="zh-CN" dirty="0"/>
          </a:p>
          <a:p>
            <a:pPr lvl="1"/>
            <a:r>
              <a:rPr lang="en-US" altLang="zh-CN" dirty="0"/>
              <a:t>arm-</a:t>
            </a:r>
            <a:r>
              <a:rPr lang="en-US" altLang="zh-CN" dirty="0" err="1"/>
              <a:t>linux</a:t>
            </a:r>
            <a:r>
              <a:rPr lang="en-US" altLang="zh-CN" dirty="0"/>
              <a:t>-</a:t>
            </a:r>
            <a:r>
              <a:rPr lang="en-US" altLang="zh-CN" dirty="0" err="1"/>
              <a:t>gnueabi-gcc</a:t>
            </a:r>
            <a:endParaRPr lang="en-US" altLang="zh-CN" dirty="0"/>
          </a:p>
          <a:p>
            <a:pPr lvl="1"/>
            <a:r>
              <a:rPr lang="en-US" altLang="zh-CN" dirty="0"/>
              <a:t>arm-</a:t>
            </a:r>
            <a:r>
              <a:rPr lang="en-US" altLang="zh-CN" dirty="0" err="1"/>
              <a:t>linux</a:t>
            </a:r>
            <a:r>
              <a:rPr lang="en-US" altLang="zh-CN" dirty="0"/>
              <a:t>-</a:t>
            </a:r>
            <a:r>
              <a:rPr lang="en-US" altLang="zh-CN" dirty="0" err="1"/>
              <a:t>gnueabihf-gcc</a:t>
            </a:r>
            <a:endParaRPr lang="en-US" altLang="zh-CN" dirty="0"/>
          </a:p>
          <a:p>
            <a:pPr lvl="1"/>
            <a:r>
              <a:rPr lang="en-US" altLang="zh-CN" dirty="0"/>
              <a:t>riscv64-unknown-linux-gnu-gcc</a:t>
            </a:r>
          </a:p>
          <a:p>
            <a:pPr lvl="1"/>
            <a:r>
              <a:rPr lang="en-US" altLang="zh-CN" dirty="0"/>
              <a:t>riscv32-unknown-linux-gnu-gcc</a:t>
            </a:r>
          </a:p>
          <a:p>
            <a:pPr lvl="1"/>
            <a:r>
              <a:rPr lang="en-US" altLang="zh-CN" dirty="0"/>
              <a:t>riscv64-unknown-elf-gcc</a:t>
            </a:r>
          </a:p>
          <a:p>
            <a:pPr lvl="1"/>
            <a:r>
              <a:rPr lang="en-US" altLang="zh-CN" dirty="0"/>
              <a:t>riscv32-unknown-elf-gcc</a:t>
            </a:r>
          </a:p>
          <a:p>
            <a:pPr lvl="1"/>
            <a:endParaRPr lang="zh-CN" altLang="en-US" dirty="0"/>
          </a:p>
        </p:txBody>
      </p:sp>
      <p:sp>
        <p:nvSpPr>
          <p:cNvPr id="4" name="文本框 3">
            <a:extLst>
              <a:ext uri="{FF2B5EF4-FFF2-40B4-BE49-F238E27FC236}">
                <a16:creationId xmlns="" xmlns:a16="http://schemas.microsoft.com/office/drawing/2014/main" id="{26FE7552-F714-459E-9A95-20BD76918D53}"/>
              </a:ext>
            </a:extLst>
          </p:cNvPr>
          <p:cNvSpPr txBox="1"/>
          <p:nvPr/>
        </p:nvSpPr>
        <p:spPr>
          <a:xfrm>
            <a:off x="1376119" y="4703007"/>
            <a:ext cx="3082760" cy="646331"/>
          </a:xfrm>
          <a:prstGeom prst="rect">
            <a:avLst/>
          </a:prstGeom>
          <a:noFill/>
          <a:ln w="28575">
            <a:solidFill>
              <a:schemeClr val="accent1"/>
            </a:solidFill>
          </a:ln>
        </p:spPr>
        <p:txBody>
          <a:bodyPr wrap="square" rtlCol="0">
            <a:spAutoFit/>
          </a:bodyPr>
          <a:lstStyle/>
          <a:p>
            <a:endParaRPr lang="en-US" altLang="zh-CN" dirty="0"/>
          </a:p>
          <a:p>
            <a:endParaRPr lang="zh-CN" altLang="en-US" dirty="0"/>
          </a:p>
        </p:txBody>
      </p:sp>
      <p:sp>
        <p:nvSpPr>
          <p:cNvPr id="5" name="文本框 4">
            <a:extLst>
              <a:ext uri="{FF2B5EF4-FFF2-40B4-BE49-F238E27FC236}">
                <a16:creationId xmlns="" xmlns:a16="http://schemas.microsoft.com/office/drawing/2014/main" id="{33FA2AE0-25AC-4802-ACAB-AD087CAB11FB}"/>
              </a:ext>
            </a:extLst>
          </p:cNvPr>
          <p:cNvSpPr txBox="1"/>
          <p:nvPr/>
        </p:nvSpPr>
        <p:spPr>
          <a:xfrm>
            <a:off x="5320148" y="2521059"/>
            <a:ext cx="3195202" cy="1815882"/>
          </a:xfrm>
          <a:prstGeom prst="rect">
            <a:avLst/>
          </a:prstGeom>
          <a:noFill/>
          <a:ln w="28575">
            <a:solidFill>
              <a:schemeClr val="accent1"/>
            </a:solidFill>
          </a:ln>
        </p:spPr>
        <p:txBody>
          <a:bodyPr wrap="square" rtlCol="0">
            <a:spAutoFit/>
          </a:bodyPr>
          <a:lstStyle/>
          <a:p>
            <a:r>
              <a:rPr lang="zh-CN" altLang="en-US" sz="1400" dirty="0">
                <a:latin typeface="-apple-system"/>
              </a:rPr>
              <a:t>以</a:t>
            </a:r>
            <a:r>
              <a:rPr lang="en-US" altLang="zh-CN" sz="1400" dirty="0">
                <a:latin typeface="-apple-system"/>
              </a:rPr>
              <a:t>riscv64-unknown-elf-/riscv32-unknown-elf</a:t>
            </a:r>
            <a:r>
              <a:rPr lang="zh-CN" altLang="en-US" sz="1400" dirty="0">
                <a:latin typeface="-apple-system"/>
              </a:rPr>
              <a:t>为前缀表示该工具链为非</a:t>
            </a:r>
            <a:r>
              <a:rPr lang="en-US" altLang="zh-CN" sz="1400" dirty="0">
                <a:latin typeface="-apple-system"/>
              </a:rPr>
              <a:t>Linux(Non-</a:t>
            </a:r>
            <a:r>
              <a:rPr lang="en-US" altLang="zh-CN" sz="1400" dirty="0" err="1">
                <a:latin typeface="-apple-system"/>
              </a:rPr>
              <a:t>linux</a:t>
            </a:r>
            <a:r>
              <a:rPr lang="en-US" altLang="zh-CN" sz="1400" dirty="0">
                <a:latin typeface="-apple-system"/>
              </a:rPr>
              <a:t>)</a:t>
            </a:r>
            <a:r>
              <a:rPr lang="zh-CN" altLang="en-US" sz="1400" dirty="0">
                <a:latin typeface="-apple-system"/>
              </a:rPr>
              <a:t>版本的工具链。</a:t>
            </a:r>
            <a:endParaRPr lang="en-US" altLang="zh-CN" sz="1400" dirty="0">
              <a:latin typeface="-apple-system"/>
            </a:endParaRPr>
          </a:p>
          <a:p>
            <a:endParaRPr lang="en-US" altLang="zh-CN" sz="1400" dirty="0">
              <a:latin typeface="-apple-system"/>
            </a:endParaRPr>
          </a:p>
          <a:p>
            <a:r>
              <a:rPr lang="en-US" altLang="zh-CN" sz="1400" dirty="0">
                <a:latin typeface="-apple-system"/>
              </a:rPr>
              <a:t>Non-Linux</a:t>
            </a:r>
            <a:r>
              <a:rPr lang="zh-CN" altLang="en-US" sz="1400" dirty="0">
                <a:latin typeface="-apple-system"/>
              </a:rPr>
              <a:t>不是指当前版本工具链一定不能运行在</a:t>
            </a:r>
            <a:r>
              <a:rPr lang="en-US" altLang="zh-CN" sz="1400" dirty="0">
                <a:latin typeface="-apple-system"/>
              </a:rPr>
              <a:t>Linux</a:t>
            </a:r>
            <a:r>
              <a:rPr lang="zh-CN" altLang="en-US" sz="1400" dirty="0">
                <a:latin typeface="-apple-system"/>
              </a:rPr>
              <a:t>操作系统的电脑上，</a:t>
            </a:r>
            <a:r>
              <a:rPr lang="en-US" altLang="zh-CN" sz="1400" dirty="0">
                <a:latin typeface="-apple-system"/>
              </a:rPr>
              <a:t>Non-Linux</a:t>
            </a:r>
            <a:r>
              <a:rPr lang="zh-CN" altLang="en-US" sz="1400" dirty="0">
                <a:latin typeface="-apple-system"/>
              </a:rPr>
              <a:t>是指该</a:t>
            </a:r>
            <a:r>
              <a:rPr lang="en-US" altLang="zh-CN" sz="1400" dirty="0">
                <a:latin typeface="-apple-system"/>
              </a:rPr>
              <a:t>GCC</a:t>
            </a:r>
            <a:r>
              <a:rPr lang="zh-CN" altLang="en-US" sz="1400" dirty="0">
                <a:latin typeface="-apple-system"/>
              </a:rPr>
              <a:t>工具链会使用</a:t>
            </a:r>
            <a:r>
              <a:rPr lang="en-US" altLang="zh-CN" sz="1400" dirty="0" err="1">
                <a:latin typeface="-apple-system"/>
              </a:rPr>
              <a:t>newlib</a:t>
            </a:r>
            <a:r>
              <a:rPr lang="zh-CN" altLang="en-US" sz="1400" dirty="0">
                <a:latin typeface="-apple-system"/>
              </a:rPr>
              <a:t>作为</a:t>
            </a:r>
            <a:r>
              <a:rPr lang="en-US" altLang="zh-CN" sz="1400" dirty="0">
                <a:latin typeface="-apple-system"/>
              </a:rPr>
              <a:t>C</a:t>
            </a:r>
            <a:r>
              <a:rPr lang="zh-CN" altLang="en-US" sz="1400" dirty="0">
                <a:latin typeface="-apple-system"/>
              </a:rPr>
              <a:t>运行库。</a:t>
            </a:r>
            <a:endParaRPr lang="en-US" altLang="zh-CN" sz="1400" dirty="0">
              <a:latin typeface="-apple-system"/>
            </a:endParaRPr>
          </a:p>
        </p:txBody>
      </p:sp>
    </p:spTree>
    <p:extLst>
      <p:ext uri="{BB962C8B-B14F-4D97-AF65-F5344CB8AC3E}">
        <p14:creationId xmlns:p14="http://schemas.microsoft.com/office/powerpoint/2010/main" val="2792986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343401" y="3270252"/>
            <a:ext cx="1015294" cy="20828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RISC-V</a:t>
            </a:r>
            <a:r>
              <a:rPr lang="zh-CN" altLang="en-US" dirty="0"/>
              <a:t>工具链的简单使用</a:t>
            </a:r>
          </a:p>
        </p:txBody>
      </p:sp>
      <p:pic>
        <p:nvPicPr>
          <p:cNvPr id="4" name="内容占位符 3"/>
          <p:cNvPicPr>
            <a:picLocks noGrp="1" noChangeAspect="1"/>
          </p:cNvPicPr>
          <p:nvPr>
            <p:ph idx="1"/>
          </p:nvPr>
        </p:nvPicPr>
        <p:blipFill>
          <a:blip r:embed="rId2"/>
          <a:stretch>
            <a:fillRect/>
          </a:stretch>
        </p:blipFill>
        <p:spPr>
          <a:xfrm>
            <a:off x="844375" y="1690689"/>
            <a:ext cx="2714286" cy="1142857"/>
          </a:xfrm>
          <a:prstGeom prst="rect">
            <a:avLst/>
          </a:prstGeom>
        </p:spPr>
      </p:pic>
      <p:pic>
        <p:nvPicPr>
          <p:cNvPr id="8" name="图片 7"/>
          <p:cNvPicPr>
            <a:picLocks noChangeAspect="1"/>
          </p:cNvPicPr>
          <p:nvPr/>
        </p:nvPicPr>
        <p:blipFill>
          <a:blip r:embed="rId3"/>
          <a:stretch>
            <a:fillRect/>
          </a:stretch>
        </p:blipFill>
        <p:spPr>
          <a:xfrm>
            <a:off x="5675966" y="3677451"/>
            <a:ext cx="2210826" cy="2027609"/>
          </a:xfrm>
          <a:prstGeom prst="rect">
            <a:avLst/>
          </a:prstGeom>
        </p:spPr>
      </p:pic>
      <p:pic>
        <p:nvPicPr>
          <p:cNvPr id="9" name="图片 8"/>
          <p:cNvPicPr>
            <a:picLocks noChangeAspect="1"/>
          </p:cNvPicPr>
          <p:nvPr/>
        </p:nvPicPr>
        <p:blipFill>
          <a:blip r:embed="rId4"/>
          <a:stretch>
            <a:fillRect/>
          </a:stretch>
        </p:blipFill>
        <p:spPr>
          <a:xfrm>
            <a:off x="5511613" y="1384138"/>
            <a:ext cx="2539534" cy="1676093"/>
          </a:xfrm>
          <a:prstGeom prst="rect">
            <a:avLst/>
          </a:prstGeom>
        </p:spPr>
      </p:pic>
      <p:sp>
        <p:nvSpPr>
          <p:cNvPr id="10" name="右箭头 9"/>
          <p:cNvSpPr/>
          <p:nvPr/>
        </p:nvSpPr>
        <p:spPr>
          <a:xfrm>
            <a:off x="3488635" y="2007058"/>
            <a:ext cx="1918252" cy="29464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5400000">
            <a:off x="6472756" y="3221535"/>
            <a:ext cx="617247" cy="29464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102958" y="5505824"/>
            <a:ext cx="3482847" cy="523220"/>
          </a:xfrm>
          <a:prstGeom prst="rect">
            <a:avLst/>
          </a:prstGeom>
          <a:noFill/>
          <a:ln>
            <a:solidFill>
              <a:schemeClr val="accent1"/>
            </a:solidFill>
          </a:ln>
        </p:spPr>
        <p:txBody>
          <a:bodyPr wrap="square" rtlCol="0">
            <a:spAutoFit/>
          </a:bodyPr>
          <a:lstStyle/>
          <a:p>
            <a:r>
              <a:rPr lang="zh-CN" altLang="en-US" sz="1400" dirty="0"/>
              <a:t>上面的操作可以通过一个命令实现：</a:t>
            </a:r>
            <a:endParaRPr lang="en-US" altLang="zh-CN" sz="1400" dirty="0"/>
          </a:p>
          <a:p>
            <a:r>
              <a:rPr lang="en-US" altLang="zh-CN" sz="1400" dirty="0"/>
              <a:t>$ riscv64-unknown-elf-gcc </a:t>
            </a:r>
            <a:r>
              <a:rPr lang="en-US" altLang="zh-CN" sz="1400" dirty="0" err="1"/>
              <a:t>main.c</a:t>
            </a:r>
            <a:r>
              <a:rPr lang="en-US" altLang="zh-CN" sz="1400" dirty="0"/>
              <a:t> -o </a:t>
            </a:r>
            <a:r>
              <a:rPr lang="en-US" altLang="zh-CN" sz="1400" dirty="0" err="1"/>
              <a:t>main.elf</a:t>
            </a:r>
            <a:endParaRPr lang="zh-CN" altLang="en-US" sz="1400" dirty="0"/>
          </a:p>
        </p:txBody>
      </p:sp>
      <p:sp>
        <p:nvSpPr>
          <p:cNvPr id="14" name="流程图: 资料带 13"/>
          <p:cNvSpPr/>
          <p:nvPr/>
        </p:nvSpPr>
        <p:spPr>
          <a:xfrm>
            <a:off x="3488635" y="4413109"/>
            <a:ext cx="805070" cy="735496"/>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t>main.o</a:t>
            </a:r>
            <a:endParaRPr lang="zh-CN" altLang="en-US" dirty="0"/>
          </a:p>
        </p:txBody>
      </p:sp>
      <p:sp>
        <p:nvSpPr>
          <p:cNvPr id="15" name="流程图: 资料带 14"/>
          <p:cNvSpPr/>
          <p:nvPr/>
        </p:nvSpPr>
        <p:spPr>
          <a:xfrm>
            <a:off x="1108213" y="4418495"/>
            <a:ext cx="805070" cy="735496"/>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t>main.elf</a:t>
            </a:r>
            <a:endParaRPr lang="zh-CN" altLang="en-US" dirty="0"/>
          </a:p>
        </p:txBody>
      </p:sp>
      <p:sp>
        <p:nvSpPr>
          <p:cNvPr id="16" name="右箭头 15"/>
          <p:cNvSpPr/>
          <p:nvPr/>
        </p:nvSpPr>
        <p:spPr>
          <a:xfrm rot="10800000">
            <a:off x="4411059" y="4607678"/>
            <a:ext cx="1303006" cy="33757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rot="10800000">
            <a:off x="1991158" y="4617455"/>
            <a:ext cx="1303006" cy="33757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多文档 17"/>
          <p:cNvSpPr/>
          <p:nvPr/>
        </p:nvSpPr>
        <p:spPr>
          <a:xfrm>
            <a:off x="3395538" y="3379670"/>
            <a:ext cx="911019" cy="69546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lib</a:t>
            </a:r>
            <a:endParaRPr lang="zh-CN" altLang="en-US" dirty="0"/>
          </a:p>
        </p:txBody>
      </p:sp>
      <p:sp>
        <p:nvSpPr>
          <p:cNvPr id="20" name="文本框 19"/>
          <p:cNvSpPr txBox="1"/>
          <p:nvPr/>
        </p:nvSpPr>
        <p:spPr>
          <a:xfrm>
            <a:off x="3891170" y="1736510"/>
            <a:ext cx="877163" cy="369332"/>
          </a:xfrm>
          <a:prstGeom prst="rect">
            <a:avLst/>
          </a:prstGeom>
          <a:noFill/>
        </p:spPr>
        <p:txBody>
          <a:bodyPr wrap="none" rtlCol="0">
            <a:spAutoFit/>
          </a:bodyPr>
          <a:lstStyle/>
          <a:p>
            <a:r>
              <a:rPr lang="zh-CN" altLang="en-US" dirty="0"/>
              <a:t>预处理</a:t>
            </a:r>
          </a:p>
        </p:txBody>
      </p:sp>
      <p:sp>
        <p:nvSpPr>
          <p:cNvPr id="21" name="文本框 20"/>
          <p:cNvSpPr txBox="1"/>
          <p:nvPr/>
        </p:nvSpPr>
        <p:spPr>
          <a:xfrm>
            <a:off x="6928700" y="3184175"/>
            <a:ext cx="646331" cy="369332"/>
          </a:xfrm>
          <a:prstGeom prst="rect">
            <a:avLst/>
          </a:prstGeom>
          <a:noFill/>
        </p:spPr>
        <p:txBody>
          <a:bodyPr wrap="none" rtlCol="0">
            <a:spAutoFit/>
          </a:bodyPr>
          <a:lstStyle/>
          <a:p>
            <a:r>
              <a:rPr lang="zh-CN" altLang="en-US" dirty="0"/>
              <a:t>编译</a:t>
            </a:r>
          </a:p>
        </p:txBody>
      </p:sp>
      <p:sp>
        <p:nvSpPr>
          <p:cNvPr id="22" name="文本框 21"/>
          <p:cNvSpPr txBox="1"/>
          <p:nvPr/>
        </p:nvSpPr>
        <p:spPr>
          <a:xfrm>
            <a:off x="4681450" y="4302029"/>
            <a:ext cx="646331" cy="369332"/>
          </a:xfrm>
          <a:prstGeom prst="rect">
            <a:avLst/>
          </a:prstGeom>
          <a:noFill/>
        </p:spPr>
        <p:txBody>
          <a:bodyPr wrap="none" rtlCol="0">
            <a:spAutoFit/>
          </a:bodyPr>
          <a:lstStyle/>
          <a:p>
            <a:r>
              <a:rPr lang="zh-CN" altLang="en-US" dirty="0"/>
              <a:t>汇编</a:t>
            </a:r>
          </a:p>
        </p:txBody>
      </p:sp>
      <p:sp>
        <p:nvSpPr>
          <p:cNvPr id="23" name="文本框 22"/>
          <p:cNvSpPr txBox="1"/>
          <p:nvPr/>
        </p:nvSpPr>
        <p:spPr>
          <a:xfrm>
            <a:off x="2173801" y="4251599"/>
            <a:ext cx="646331" cy="369332"/>
          </a:xfrm>
          <a:prstGeom prst="rect">
            <a:avLst/>
          </a:prstGeom>
          <a:noFill/>
        </p:spPr>
        <p:txBody>
          <a:bodyPr wrap="none" rtlCol="0">
            <a:spAutoFit/>
          </a:bodyPr>
          <a:lstStyle/>
          <a:p>
            <a:r>
              <a:rPr lang="zh-CN" altLang="en-US" dirty="0"/>
              <a:t>链接</a:t>
            </a:r>
          </a:p>
        </p:txBody>
      </p:sp>
      <p:sp>
        <p:nvSpPr>
          <p:cNvPr id="24" name="文本框 23"/>
          <p:cNvSpPr txBox="1"/>
          <p:nvPr/>
        </p:nvSpPr>
        <p:spPr>
          <a:xfrm>
            <a:off x="1102958" y="6119267"/>
            <a:ext cx="7533042" cy="523220"/>
          </a:xfrm>
          <a:prstGeom prst="rect">
            <a:avLst/>
          </a:prstGeom>
          <a:noFill/>
          <a:ln>
            <a:solidFill>
              <a:schemeClr val="accent1"/>
            </a:solidFill>
          </a:ln>
        </p:spPr>
        <p:txBody>
          <a:bodyPr wrap="square" rtlCol="0">
            <a:spAutoFit/>
          </a:bodyPr>
          <a:lstStyle/>
          <a:p>
            <a:r>
              <a:rPr lang="zh-CN" altLang="en-US" sz="1400" dirty="0"/>
              <a:t>如果出现</a:t>
            </a:r>
            <a:r>
              <a:rPr lang="en-US" altLang="zh-CN" sz="1400" dirty="0"/>
              <a:t>`riscv64-unknown-elf-gcc: command not found`</a:t>
            </a:r>
            <a:r>
              <a:rPr lang="zh-CN" altLang="en-US" sz="1400" dirty="0"/>
              <a:t>的错误，需要将工具链路径加入</a:t>
            </a:r>
            <a:r>
              <a:rPr lang="en-US" altLang="zh-CN" sz="1400" dirty="0"/>
              <a:t>PATH</a:t>
            </a:r>
            <a:r>
              <a:rPr lang="zh-CN" altLang="en-US" sz="1400" dirty="0"/>
              <a:t>中：</a:t>
            </a:r>
            <a:endParaRPr lang="en-US" altLang="zh-CN" sz="1400" dirty="0"/>
          </a:p>
          <a:p>
            <a:r>
              <a:rPr lang="en-US" altLang="zh-CN" sz="1400" dirty="0"/>
              <a:t>$ export PATH=/opt/</a:t>
            </a:r>
            <a:r>
              <a:rPr lang="en-US" altLang="zh-CN" sz="1400" dirty="0" err="1"/>
              <a:t>riscv</a:t>
            </a:r>
            <a:r>
              <a:rPr lang="en-US" altLang="zh-CN" sz="1400" dirty="0"/>
              <a:t>:$PATH</a:t>
            </a:r>
          </a:p>
        </p:txBody>
      </p:sp>
    </p:spTree>
    <p:extLst>
      <p:ext uri="{BB962C8B-B14F-4D97-AF65-F5344CB8AC3E}">
        <p14:creationId xmlns:p14="http://schemas.microsoft.com/office/powerpoint/2010/main" val="28640463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714EF9B-6D8C-4B9F-B508-20598B624E3E}"/>
              </a:ext>
            </a:extLst>
          </p:cNvPr>
          <p:cNvSpPr>
            <a:spLocks noGrp="1"/>
          </p:cNvSpPr>
          <p:nvPr>
            <p:ph type="title"/>
          </p:nvPr>
        </p:nvSpPr>
        <p:spPr/>
        <p:txBody>
          <a:bodyPr/>
          <a:lstStyle/>
          <a:p>
            <a:r>
              <a:rPr lang="en-US" altLang="zh-CN" dirty="0" smtClean="0"/>
              <a:t>RISC-V </a:t>
            </a:r>
            <a:r>
              <a:rPr lang="en-US" altLang="zh-CN" dirty="0" err="1"/>
              <a:t>Binutils</a:t>
            </a:r>
            <a:endParaRPr lang="zh-CN" altLang="en-US" dirty="0"/>
          </a:p>
        </p:txBody>
      </p:sp>
      <p:sp>
        <p:nvSpPr>
          <p:cNvPr id="3" name="内容占位符 2">
            <a:extLst>
              <a:ext uri="{FF2B5EF4-FFF2-40B4-BE49-F238E27FC236}">
                <a16:creationId xmlns:a16="http://schemas.microsoft.com/office/drawing/2014/main" xmlns="" id="{493E4506-E22B-4348-8F0C-577298AC8816}"/>
              </a:ext>
            </a:extLst>
          </p:cNvPr>
          <p:cNvSpPr>
            <a:spLocks noGrp="1"/>
          </p:cNvSpPr>
          <p:nvPr>
            <p:ph idx="1"/>
          </p:nvPr>
        </p:nvSpPr>
        <p:spPr/>
        <p:txBody>
          <a:bodyPr/>
          <a:lstStyle/>
          <a:p>
            <a:r>
              <a:rPr lang="en-US" altLang="zh-CN" dirty="0"/>
              <a:t>riscv64-unknown-elf-gdb</a:t>
            </a:r>
          </a:p>
          <a:p>
            <a:r>
              <a:rPr lang="en-US" altLang="zh-CN" dirty="0"/>
              <a:t>riscv64-unknown-elf-as</a:t>
            </a:r>
          </a:p>
          <a:p>
            <a:r>
              <a:rPr lang="en-US" altLang="zh-CN" dirty="0"/>
              <a:t>riscv64-unknown-elf-ld</a:t>
            </a:r>
          </a:p>
          <a:p>
            <a:r>
              <a:rPr lang="en-US" altLang="zh-CN" dirty="0"/>
              <a:t>riscv64-unknown-elf-ar</a:t>
            </a:r>
          </a:p>
          <a:p>
            <a:r>
              <a:rPr lang="en-US" altLang="zh-CN" dirty="0"/>
              <a:t>riscv64-unknown-elf-objdump</a:t>
            </a:r>
          </a:p>
          <a:p>
            <a:r>
              <a:rPr lang="en-US" altLang="zh-CN" dirty="0"/>
              <a:t>riscv64-unknown-elf-readelf</a:t>
            </a:r>
          </a:p>
          <a:p>
            <a:r>
              <a:rPr lang="en-US" altLang="zh-CN" dirty="0"/>
              <a:t>riscv64-unknown-elf-size</a:t>
            </a:r>
          </a:p>
          <a:p>
            <a:r>
              <a:rPr lang="en-US" altLang="zh-CN" dirty="0"/>
              <a:t>riscv64-unknown-elf-objcopy</a:t>
            </a:r>
            <a:endParaRPr lang="zh-CN" altLang="en-US" dirty="0"/>
          </a:p>
        </p:txBody>
      </p:sp>
      <p:sp>
        <p:nvSpPr>
          <p:cNvPr id="4" name="文本框 3">
            <a:extLst>
              <a:ext uri="{FF2B5EF4-FFF2-40B4-BE49-F238E27FC236}">
                <a16:creationId xmlns:a16="http://schemas.microsoft.com/office/drawing/2014/main" xmlns="" id="{AEC59701-595F-4F7F-A562-B8E0AB4EE1E6}"/>
              </a:ext>
            </a:extLst>
          </p:cNvPr>
          <p:cNvSpPr txBox="1"/>
          <p:nvPr/>
        </p:nvSpPr>
        <p:spPr>
          <a:xfrm>
            <a:off x="5421707" y="1909562"/>
            <a:ext cx="3093643" cy="369332"/>
          </a:xfrm>
          <a:prstGeom prst="rect">
            <a:avLst/>
          </a:prstGeom>
          <a:noFill/>
          <a:ln>
            <a:solidFill>
              <a:schemeClr val="accent1"/>
            </a:solidFill>
          </a:ln>
        </p:spPr>
        <p:txBody>
          <a:bodyPr wrap="square" rtlCol="0">
            <a:spAutoFit/>
          </a:bodyPr>
          <a:lstStyle/>
          <a:p>
            <a:r>
              <a:rPr lang="zh-CN" altLang="en-US" dirty="0"/>
              <a:t>调试器</a:t>
            </a:r>
          </a:p>
        </p:txBody>
      </p:sp>
      <p:sp>
        <p:nvSpPr>
          <p:cNvPr id="5" name="文本框 4">
            <a:extLst>
              <a:ext uri="{FF2B5EF4-FFF2-40B4-BE49-F238E27FC236}">
                <a16:creationId xmlns:a16="http://schemas.microsoft.com/office/drawing/2014/main" xmlns="" id="{F4D6B6FD-7E51-4FD7-BF93-B2E5441446BC}"/>
              </a:ext>
            </a:extLst>
          </p:cNvPr>
          <p:cNvSpPr txBox="1"/>
          <p:nvPr/>
        </p:nvSpPr>
        <p:spPr>
          <a:xfrm>
            <a:off x="5421707" y="2464584"/>
            <a:ext cx="3093643" cy="369332"/>
          </a:xfrm>
          <a:prstGeom prst="rect">
            <a:avLst/>
          </a:prstGeom>
          <a:noFill/>
          <a:ln>
            <a:solidFill>
              <a:schemeClr val="accent1"/>
            </a:solidFill>
          </a:ln>
        </p:spPr>
        <p:txBody>
          <a:bodyPr wrap="square" rtlCol="0">
            <a:spAutoFit/>
          </a:bodyPr>
          <a:lstStyle/>
          <a:p>
            <a:r>
              <a:rPr lang="zh-CN" altLang="en-US" dirty="0"/>
              <a:t>汇编器</a:t>
            </a:r>
          </a:p>
        </p:txBody>
      </p:sp>
      <p:sp>
        <p:nvSpPr>
          <p:cNvPr id="6" name="文本框 5">
            <a:extLst>
              <a:ext uri="{FF2B5EF4-FFF2-40B4-BE49-F238E27FC236}">
                <a16:creationId xmlns:a16="http://schemas.microsoft.com/office/drawing/2014/main" xmlns="" id="{3A711CDD-C6E9-4578-977B-CC37923DBEAB}"/>
              </a:ext>
            </a:extLst>
          </p:cNvPr>
          <p:cNvSpPr txBox="1"/>
          <p:nvPr/>
        </p:nvSpPr>
        <p:spPr>
          <a:xfrm>
            <a:off x="5421707" y="2968852"/>
            <a:ext cx="3093643" cy="369332"/>
          </a:xfrm>
          <a:prstGeom prst="rect">
            <a:avLst/>
          </a:prstGeom>
          <a:noFill/>
          <a:ln>
            <a:solidFill>
              <a:schemeClr val="accent1"/>
            </a:solidFill>
          </a:ln>
        </p:spPr>
        <p:txBody>
          <a:bodyPr wrap="square" rtlCol="0">
            <a:spAutoFit/>
          </a:bodyPr>
          <a:lstStyle/>
          <a:p>
            <a:r>
              <a:rPr lang="zh-CN" altLang="en-US" dirty="0"/>
              <a:t>链接器</a:t>
            </a:r>
          </a:p>
        </p:txBody>
      </p:sp>
      <p:sp>
        <p:nvSpPr>
          <p:cNvPr id="7" name="文本框 6">
            <a:extLst>
              <a:ext uri="{FF2B5EF4-FFF2-40B4-BE49-F238E27FC236}">
                <a16:creationId xmlns:a16="http://schemas.microsoft.com/office/drawing/2014/main" xmlns="" id="{1A0463A4-B71C-4876-B09E-F2D7F93C2EF6}"/>
              </a:ext>
            </a:extLst>
          </p:cNvPr>
          <p:cNvSpPr txBox="1"/>
          <p:nvPr/>
        </p:nvSpPr>
        <p:spPr>
          <a:xfrm>
            <a:off x="5421707" y="3449140"/>
            <a:ext cx="3093643" cy="369332"/>
          </a:xfrm>
          <a:prstGeom prst="rect">
            <a:avLst/>
          </a:prstGeom>
          <a:noFill/>
          <a:ln>
            <a:solidFill>
              <a:schemeClr val="accent1"/>
            </a:solidFill>
          </a:ln>
        </p:spPr>
        <p:txBody>
          <a:bodyPr wrap="square" rtlCol="0">
            <a:spAutoFit/>
          </a:bodyPr>
          <a:lstStyle/>
          <a:p>
            <a:r>
              <a:rPr lang="zh-CN" altLang="en-US" b="0" i="0" dirty="0">
                <a:effectLst/>
                <a:latin typeface="-apple-system"/>
              </a:rPr>
              <a:t>用于打包静态库</a:t>
            </a:r>
            <a:endParaRPr lang="zh-CN" altLang="en-US" dirty="0"/>
          </a:p>
        </p:txBody>
      </p:sp>
      <p:sp>
        <p:nvSpPr>
          <p:cNvPr id="8" name="文本框 7">
            <a:extLst>
              <a:ext uri="{FF2B5EF4-FFF2-40B4-BE49-F238E27FC236}">
                <a16:creationId xmlns:a16="http://schemas.microsoft.com/office/drawing/2014/main" xmlns="" id="{AAB90E38-99BC-4A8B-9E08-8DF0C04E5355}"/>
              </a:ext>
            </a:extLst>
          </p:cNvPr>
          <p:cNvSpPr txBox="1"/>
          <p:nvPr/>
        </p:nvSpPr>
        <p:spPr>
          <a:xfrm>
            <a:off x="5421707" y="3953408"/>
            <a:ext cx="3093643" cy="369332"/>
          </a:xfrm>
          <a:prstGeom prst="rect">
            <a:avLst/>
          </a:prstGeom>
          <a:noFill/>
          <a:ln>
            <a:solidFill>
              <a:schemeClr val="accent1"/>
            </a:solidFill>
          </a:ln>
        </p:spPr>
        <p:txBody>
          <a:bodyPr wrap="square" rtlCol="0">
            <a:spAutoFit/>
          </a:bodyPr>
          <a:lstStyle/>
          <a:p>
            <a:r>
              <a:rPr lang="zh-CN" altLang="en-US" dirty="0"/>
              <a:t>反汇编器</a:t>
            </a:r>
          </a:p>
        </p:txBody>
      </p:sp>
      <p:sp>
        <p:nvSpPr>
          <p:cNvPr id="9" name="文本框 8">
            <a:extLst>
              <a:ext uri="{FF2B5EF4-FFF2-40B4-BE49-F238E27FC236}">
                <a16:creationId xmlns:a16="http://schemas.microsoft.com/office/drawing/2014/main" xmlns="" id="{FC70B872-4965-4182-A947-089E44E3D81B}"/>
              </a:ext>
            </a:extLst>
          </p:cNvPr>
          <p:cNvSpPr txBox="1"/>
          <p:nvPr/>
        </p:nvSpPr>
        <p:spPr>
          <a:xfrm>
            <a:off x="5421707" y="4466766"/>
            <a:ext cx="3093644" cy="369332"/>
          </a:xfrm>
          <a:prstGeom prst="rect">
            <a:avLst/>
          </a:prstGeom>
          <a:noFill/>
          <a:ln>
            <a:solidFill>
              <a:schemeClr val="accent1"/>
            </a:solidFill>
          </a:ln>
        </p:spPr>
        <p:txBody>
          <a:bodyPr wrap="square" rtlCol="0">
            <a:spAutoFit/>
          </a:bodyPr>
          <a:lstStyle/>
          <a:p>
            <a:r>
              <a:rPr lang="zh-CN" altLang="en-US" dirty="0">
                <a:latin typeface="-apple-system"/>
              </a:rPr>
              <a:t>查看</a:t>
            </a:r>
            <a:r>
              <a:rPr lang="zh-CN" altLang="en-US" b="0" i="0" dirty="0">
                <a:effectLst/>
                <a:latin typeface="-apple-system"/>
              </a:rPr>
              <a:t>有关</a:t>
            </a:r>
            <a:r>
              <a:rPr lang="en-US" altLang="zh-CN" b="0" i="0" dirty="0">
                <a:effectLst/>
                <a:latin typeface="-apple-system"/>
              </a:rPr>
              <a:t>ELF</a:t>
            </a:r>
            <a:r>
              <a:rPr lang="zh-CN" altLang="en-US" b="0" i="0" dirty="0">
                <a:effectLst/>
                <a:latin typeface="-apple-system"/>
              </a:rPr>
              <a:t>文件的信息</a:t>
            </a:r>
            <a:endParaRPr lang="zh-CN" altLang="en-US" dirty="0"/>
          </a:p>
        </p:txBody>
      </p:sp>
      <p:sp>
        <p:nvSpPr>
          <p:cNvPr id="11" name="文本框 10">
            <a:extLst>
              <a:ext uri="{FF2B5EF4-FFF2-40B4-BE49-F238E27FC236}">
                <a16:creationId xmlns:a16="http://schemas.microsoft.com/office/drawing/2014/main" xmlns="" id="{51B37470-2846-4E59-B6D7-071D834AA238}"/>
              </a:ext>
            </a:extLst>
          </p:cNvPr>
          <p:cNvSpPr txBox="1"/>
          <p:nvPr/>
        </p:nvSpPr>
        <p:spPr>
          <a:xfrm>
            <a:off x="5421707" y="4945740"/>
            <a:ext cx="3093644" cy="369332"/>
          </a:xfrm>
          <a:prstGeom prst="rect">
            <a:avLst/>
          </a:prstGeom>
          <a:noFill/>
          <a:ln>
            <a:solidFill>
              <a:schemeClr val="accent1"/>
            </a:solidFill>
          </a:ln>
        </p:spPr>
        <p:txBody>
          <a:bodyPr wrap="square" rtlCol="0">
            <a:spAutoFit/>
          </a:bodyPr>
          <a:lstStyle/>
          <a:p>
            <a:r>
              <a:rPr lang="zh-CN" altLang="en-US" dirty="0">
                <a:latin typeface="-apple-system"/>
              </a:rPr>
              <a:t>查看</a:t>
            </a:r>
            <a:r>
              <a:rPr lang="zh-CN" altLang="en-US" b="0" i="0" dirty="0">
                <a:effectLst/>
                <a:latin typeface="-apple-system"/>
              </a:rPr>
              <a:t>有关</a:t>
            </a:r>
            <a:r>
              <a:rPr lang="en-US" altLang="zh-CN" b="0" i="0" dirty="0">
                <a:effectLst/>
                <a:latin typeface="-apple-system"/>
              </a:rPr>
              <a:t>ELF</a:t>
            </a:r>
            <a:r>
              <a:rPr lang="zh-CN" altLang="en-US" b="0" i="0" dirty="0">
                <a:effectLst/>
                <a:latin typeface="-apple-system"/>
              </a:rPr>
              <a:t>文件大小信息</a:t>
            </a:r>
            <a:endParaRPr lang="zh-CN" altLang="en-US" dirty="0"/>
          </a:p>
        </p:txBody>
      </p:sp>
      <p:sp>
        <p:nvSpPr>
          <p:cNvPr id="12" name="文本框 11">
            <a:extLst>
              <a:ext uri="{FF2B5EF4-FFF2-40B4-BE49-F238E27FC236}">
                <a16:creationId xmlns:a16="http://schemas.microsoft.com/office/drawing/2014/main" xmlns="" id="{97B5CCE4-D25D-476F-B307-AAE19DCAFA83}"/>
              </a:ext>
            </a:extLst>
          </p:cNvPr>
          <p:cNvSpPr txBox="1"/>
          <p:nvPr/>
        </p:nvSpPr>
        <p:spPr>
          <a:xfrm>
            <a:off x="5427024" y="5432897"/>
            <a:ext cx="3093644" cy="369332"/>
          </a:xfrm>
          <a:prstGeom prst="rect">
            <a:avLst/>
          </a:prstGeom>
          <a:noFill/>
          <a:ln>
            <a:solidFill>
              <a:schemeClr val="accent1"/>
            </a:solidFill>
          </a:ln>
        </p:spPr>
        <p:txBody>
          <a:bodyPr wrap="square" rtlCol="0">
            <a:spAutoFit/>
          </a:bodyPr>
          <a:lstStyle/>
          <a:p>
            <a:r>
              <a:rPr lang="zh-CN" altLang="en-US" dirty="0"/>
              <a:t>将</a:t>
            </a:r>
            <a:r>
              <a:rPr lang="en-US" altLang="zh-CN" dirty="0"/>
              <a:t>ELF</a:t>
            </a:r>
            <a:r>
              <a:rPr lang="zh-CN" altLang="en-US" dirty="0"/>
              <a:t>文件转成另外一种格式</a:t>
            </a:r>
          </a:p>
        </p:txBody>
      </p:sp>
    </p:spTree>
    <p:extLst>
      <p:ext uri="{BB962C8B-B14F-4D97-AF65-F5344CB8AC3E}">
        <p14:creationId xmlns:p14="http://schemas.microsoft.com/office/powerpoint/2010/main" val="11496540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0DED644-453F-4231-9C33-0FA611FDF646}"/>
              </a:ext>
            </a:extLst>
          </p:cNvPr>
          <p:cNvSpPr>
            <a:spLocks noGrp="1"/>
          </p:cNvSpPr>
          <p:nvPr>
            <p:ph type="title"/>
          </p:nvPr>
        </p:nvSpPr>
        <p:spPr/>
        <p:txBody>
          <a:bodyPr/>
          <a:lstStyle/>
          <a:p>
            <a:r>
              <a:rPr lang="en-US" altLang="zh-CN" dirty="0" smtClean="0"/>
              <a:t>C</a:t>
            </a:r>
            <a:r>
              <a:rPr lang="zh-CN" altLang="en-US" dirty="0"/>
              <a:t>运行库</a:t>
            </a:r>
          </a:p>
        </p:txBody>
      </p:sp>
      <p:sp>
        <p:nvSpPr>
          <p:cNvPr id="3" name="内容占位符 2">
            <a:extLst>
              <a:ext uri="{FF2B5EF4-FFF2-40B4-BE49-F238E27FC236}">
                <a16:creationId xmlns:a16="http://schemas.microsoft.com/office/drawing/2014/main" xmlns="" id="{B6BDB55D-FE1E-40A4-BB5A-9C0EE153FB5B}"/>
              </a:ext>
            </a:extLst>
          </p:cNvPr>
          <p:cNvSpPr>
            <a:spLocks noGrp="1"/>
          </p:cNvSpPr>
          <p:nvPr>
            <p:ph idx="1"/>
          </p:nvPr>
        </p:nvSpPr>
        <p:spPr/>
        <p:txBody>
          <a:bodyPr/>
          <a:lstStyle/>
          <a:p>
            <a:pPr marL="0" indent="0">
              <a:buNone/>
            </a:pPr>
            <a:r>
              <a:rPr lang="zh-CN" altLang="en-US" sz="1800" dirty="0">
                <a:latin typeface="Arial" panose="020B0604020202020204" pitchFamily="34" charset="0"/>
                <a:ea typeface="宋体" panose="02010600030101010101" pitchFamily="2" charset="-122"/>
              </a:rPr>
              <a:t>为了解释</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运行库，需要先回忆一下</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语言标准。</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语言标准主要由两部分组成：一部分描述</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的语法，另一部分描述</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标准库。</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标准库定义了一组标准头文件，每个头文件中包含一些相关的函数、变量、类型声明和宏定义，譬如常见的</a:t>
            </a:r>
            <a:r>
              <a:rPr lang="en-US" altLang="zh-CN" sz="1800" dirty="0" err="1">
                <a:latin typeface="Arial" panose="020B0604020202020204" pitchFamily="34" charset="0"/>
                <a:ea typeface="宋体" panose="02010600030101010101" pitchFamily="2" charset="-122"/>
              </a:rPr>
              <a:t>printf</a:t>
            </a:r>
            <a:r>
              <a:rPr lang="zh-CN" altLang="en-US" sz="1800" dirty="0">
                <a:latin typeface="Arial" panose="020B0604020202020204" pitchFamily="34" charset="0"/>
                <a:ea typeface="宋体" panose="02010600030101010101" pitchFamily="2" charset="-122"/>
              </a:rPr>
              <a:t>函数便是一个</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标准库函数，其原型定义在</a:t>
            </a:r>
            <a:r>
              <a:rPr lang="en-US" altLang="zh-CN" sz="1800" dirty="0" err="1">
                <a:latin typeface="Arial" panose="020B0604020202020204" pitchFamily="34" charset="0"/>
                <a:ea typeface="宋体" panose="02010600030101010101" pitchFamily="2" charset="-122"/>
              </a:rPr>
              <a:t>stdio</a:t>
            </a:r>
            <a:r>
              <a:rPr lang="zh-CN" altLang="en-US" sz="1800" dirty="0">
                <a:latin typeface="Arial" panose="020B0604020202020204" pitchFamily="34" charset="0"/>
                <a:ea typeface="宋体" panose="02010600030101010101" pitchFamily="2" charset="-122"/>
              </a:rPr>
              <a:t>头文件中。</a:t>
            </a:r>
            <a:endParaRPr lang="en-US" altLang="zh-CN" sz="1800" dirty="0">
              <a:latin typeface="Arial" panose="020B0604020202020204" pitchFamily="34" charset="0"/>
              <a:ea typeface="宋体" panose="02010600030101010101" pitchFamily="2" charset="-122"/>
            </a:endParaRPr>
          </a:p>
          <a:p>
            <a:pPr marL="0" indent="0">
              <a:buNone/>
            </a:pPr>
            <a:endParaRPr lang="en-US" altLang="zh-CN" sz="1800" dirty="0">
              <a:latin typeface="Arial" panose="020B0604020202020204" pitchFamily="34" charset="0"/>
              <a:ea typeface="宋体" panose="02010600030101010101" pitchFamily="2" charset="-122"/>
            </a:endParaRPr>
          </a:p>
          <a:p>
            <a:pPr marL="0" indent="0">
              <a:buNone/>
            </a:pP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语言标准仅仅定义了</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标准库函数原型，并没有提供实现。因此，</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语言编译器通常需要一个</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运行时库（</a:t>
            </a:r>
            <a:r>
              <a:rPr lang="en-US" altLang="zh-CN" sz="1800" dirty="0">
                <a:latin typeface="Arial" panose="020B0604020202020204" pitchFamily="34" charset="0"/>
                <a:ea typeface="宋体" panose="02010600030101010101" pitchFamily="2" charset="-122"/>
              </a:rPr>
              <a:t>C Run Time </a:t>
            </a:r>
            <a:r>
              <a:rPr lang="en-US" altLang="zh-CN" sz="1800" dirty="0" err="1">
                <a:latin typeface="Arial" panose="020B0604020202020204" pitchFamily="34" charset="0"/>
                <a:ea typeface="宋体" panose="02010600030101010101" pitchFamily="2" charset="-122"/>
              </a:rPr>
              <a:t>Libray</a:t>
            </a:r>
            <a:r>
              <a:rPr lang="zh-CN" altLang="en-US" sz="1800" dirty="0">
                <a:latin typeface="Arial" panose="020B0604020202020204" pitchFamily="34" charset="0"/>
                <a:ea typeface="宋体" panose="02010600030101010101" pitchFamily="2" charset="-122"/>
              </a:rPr>
              <a:t>，</a:t>
            </a:r>
            <a:r>
              <a:rPr lang="en-US" altLang="zh-CN" sz="1800" dirty="0">
                <a:latin typeface="Arial" panose="020B0604020202020204" pitchFamily="34" charset="0"/>
                <a:ea typeface="宋体" panose="02010600030101010101" pitchFamily="2" charset="-122"/>
              </a:rPr>
              <a:t>CRT</a:t>
            </a:r>
            <a:r>
              <a:rPr lang="zh-CN" altLang="en-US" sz="1800" dirty="0">
                <a:latin typeface="Arial" panose="020B0604020202020204" pitchFamily="34" charset="0"/>
                <a:ea typeface="宋体" panose="02010600030101010101" pitchFamily="2" charset="-122"/>
              </a:rPr>
              <a:t>）的支持。</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运行时库又常简称为</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运行库。与</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语言类似，</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也定义了自己的标准，同时提供相关支持库，称为</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运行时库。</a:t>
            </a:r>
            <a:endParaRPr lang="en-US" altLang="zh-CN" sz="1800" dirty="0">
              <a:latin typeface="Arial" panose="020B0604020202020204" pitchFamily="34" charset="0"/>
              <a:ea typeface="宋体" panose="02010600030101010101" pitchFamily="2" charset="-122"/>
            </a:endParaRPr>
          </a:p>
          <a:p>
            <a:pPr marL="0" indent="0">
              <a:buNone/>
            </a:pPr>
            <a:endParaRPr lang="en-US" altLang="zh-CN" sz="1800" dirty="0">
              <a:latin typeface="Arial" panose="020B0604020202020204" pitchFamily="34" charset="0"/>
              <a:ea typeface="宋体" panose="02010600030101010101" pitchFamily="2" charset="-122"/>
            </a:endParaRPr>
          </a:p>
          <a:p>
            <a:pPr marL="0" indent="0">
              <a:buNone/>
            </a:pPr>
            <a:endParaRPr lang="zh-CN" altLang="en-US" sz="180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726293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CE15610-0FEA-4DEE-A718-138BA6DDD086}"/>
              </a:ext>
            </a:extLst>
          </p:cNvPr>
          <p:cNvSpPr>
            <a:spLocks noGrp="1"/>
          </p:cNvSpPr>
          <p:nvPr>
            <p:ph type="title"/>
          </p:nvPr>
        </p:nvSpPr>
        <p:spPr/>
        <p:txBody>
          <a:bodyPr/>
          <a:lstStyle/>
          <a:p>
            <a:r>
              <a:rPr lang="en-US" altLang="zh-CN" dirty="0" smtClean="0"/>
              <a:t>C</a:t>
            </a:r>
            <a:r>
              <a:rPr lang="zh-CN" altLang="en-US" dirty="0"/>
              <a:t>运行库</a:t>
            </a:r>
          </a:p>
        </p:txBody>
      </p:sp>
      <p:sp>
        <p:nvSpPr>
          <p:cNvPr id="3" name="内容占位符 2">
            <a:extLst>
              <a:ext uri="{FF2B5EF4-FFF2-40B4-BE49-F238E27FC236}">
                <a16:creationId xmlns:a16="http://schemas.microsoft.com/office/drawing/2014/main" xmlns="" id="{82AA9B95-ACE1-4181-BC33-8BB12B573B6C}"/>
              </a:ext>
            </a:extLst>
          </p:cNvPr>
          <p:cNvSpPr>
            <a:spLocks noGrp="1"/>
          </p:cNvSpPr>
          <p:nvPr>
            <p:ph idx="1"/>
          </p:nvPr>
        </p:nvSpPr>
        <p:spPr/>
        <p:txBody>
          <a:bodyPr>
            <a:normAutofit/>
          </a:bodyPr>
          <a:lstStyle/>
          <a:p>
            <a:pPr marL="0" indent="0">
              <a:buNone/>
            </a:pPr>
            <a:r>
              <a:rPr lang="zh-CN" altLang="en-US" sz="1800" dirty="0">
                <a:latin typeface="Arial" panose="020B0604020202020204" pitchFamily="34" charset="0"/>
                <a:ea typeface="宋体" panose="02010600030101010101" pitchFamily="2" charset="-122"/>
              </a:rPr>
              <a:t>要在一个平台上支持</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语言，不仅要实现</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编译器，还要实现</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标准库，这样的实现才能完全支持</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标准。</a:t>
            </a:r>
            <a:r>
              <a:rPr lang="en-US" altLang="zh-CN" sz="1800" dirty="0" err="1">
                <a:latin typeface="Arial" panose="020B0604020202020204" pitchFamily="34" charset="0"/>
                <a:ea typeface="宋体" panose="02010600030101010101" pitchFamily="2" charset="-122"/>
              </a:rPr>
              <a:t>glibc</a:t>
            </a:r>
            <a:r>
              <a:rPr lang="zh-CN" altLang="en-US" sz="1800" dirty="0">
                <a:latin typeface="Arial" panose="020B0604020202020204" pitchFamily="34" charset="0"/>
                <a:ea typeface="宋体" panose="02010600030101010101" pitchFamily="2" charset="-122"/>
              </a:rPr>
              <a:t>（</a:t>
            </a:r>
            <a:r>
              <a:rPr lang="en-US" altLang="zh-CN" sz="1800" dirty="0">
                <a:latin typeface="Arial" panose="020B0604020202020204" pitchFamily="34" charset="0"/>
                <a:ea typeface="宋体" panose="02010600030101010101" pitchFamily="2" charset="-122"/>
              </a:rPr>
              <a:t>GNU C Library</a:t>
            </a:r>
            <a:r>
              <a:rPr lang="zh-CN" altLang="en-US" sz="1800" dirty="0">
                <a:latin typeface="Arial" panose="020B0604020202020204" pitchFamily="34" charset="0"/>
                <a:ea typeface="宋体" panose="02010600030101010101" pitchFamily="2" charset="-122"/>
              </a:rPr>
              <a:t>）是</a:t>
            </a:r>
            <a:r>
              <a:rPr lang="en-US" altLang="zh-CN" sz="1800" dirty="0">
                <a:latin typeface="Arial" panose="020B0604020202020204" pitchFamily="34" charset="0"/>
                <a:ea typeface="宋体" panose="02010600030101010101" pitchFamily="2" charset="-122"/>
              </a:rPr>
              <a:t>Linux</a:t>
            </a:r>
            <a:r>
              <a:rPr lang="zh-CN" altLang="en-US" sz="1800" dirty="0">
                <a:latin typeface="Arial" panose="020B0604020202020204" pitchFamily="34" charset="0"/>
                <a:ea typeface="宋体" panose="02010600030101010101" pitchFamily="2" charset="-122"/>
              </a:rPr>
              <a:t>下面</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标准库的实现，其要点如下：</a:t>
            </a:r>
            <a:endParaRPr lang="en-US" altLang="zh-CN" sz="1800" dirty="0">
              <a:latin typeface="Arial" panose="020B0604020202020204" pitchFamily="34" charset="0"/>
              <a:ea typeface="宋体" panose="02010600030101010101" pitchFamily="2" charset="-122"/>
            </a:endParaRPr>
          </a:p>
          <a:p>
            <a:r>
              <a:rPr lang="en-US" altLang="zh-CN" sz="1800" dirty="0" err="1">
                <a:latin typeface="Arial" panose="020B0604020202020204" pitchFamily="34" charset="0"/>
                <a:ea typeface="宋体" panose="02010600030101010101" pitchFamily="2" charset="-122"/>
              </a:rPr>
              <a:t>glibc</a:t>
            </a:r>
            <a:r>
              <a:rPr lang="zh-CN" altLang="en-US" sz="1800" dirty="0">
                <a:latin typeface="Arial" panose="020B0604020202020204" pitchFamily="34" charset="0"/>
                <a:ea typeface="宋体" panose="02010600030101010101" pitchFamily="2" charset="-122"/>
              </a:rPr>
              <a:t>本身是</a:t>
            </a:r>
            <a:r>
              <a:rPr lang="en-US" altLang="zh-CN" sz="1800" dirty="0">
                <a:latin typeface="Arial" panose="020B0604020202020204" pitchFamily="34" charset="0"/>
                <a:ea typeface="宋体" panose="02010600030101010101" pitchFamily="2" charset="-122"/>
              </a:rPr>
              <a:t>GNU</a:t>
            </a:r>
            <a:r>
              <a:rPr lang="zh-CN" altLang="en-US" sz="1800" dirty="0">
                <a:latin typeface="Arial" panose="020B0604020202020204" pitchFamily="34" charset="0"/>
                <a:ea typeface="宋体" panose="02010600030101010101" pitchFamily="2" charset="-122"/>
              </a:rPr>
              <a:t>旗下的</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标准库，后来逐渐成为了</a:t>
            </a:r>
            <a:r>
              <a:rPr lang="en-US" altLang="zh-CN" sz="1800" dirty="0">
                <a:latin typeface="Arial" panose="020B0604020202020204" pitchFamily="34" charset="0"/>
                <a:ea typeface="宋体" panose="02010600030101010101" pitchFamily="2" charset="-122"/>
              </a:rPr>
              <a:t>Linux</a:t>
            </a:r>
            <a:r>
              <a:rPr lang="zh-CN" altLang="en-US" sz="1800" dirty="0">
                <a:latin typeface="Arial" panose="020B0604020202020204" pitchFamily="34" charset="0"/>
                <a:ea typeface="宋体" panose="02010600030101010101" pitchFamily="2" charset="-122"/>
              </a:rPr>
              <a:t>的标准</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库。</a:t>
            </a:r>
            <a:r>
              <a:rPr lang="en-US" altLang="zh-CN" sz="1800" dirty="0" err="1">
                <a:latin typeface="Arial" panose="020B0604020202020204" pitchFamily="34" charset="0"/>
                <a:ea typeface="宋体" panose="02010600030101010101" pitchFamily="2" charset="-122"/>
              </a:rPr>
              <a:t>glibc</a:t>
            </a:r>
            <a:r>
              <a:rPr lang="en-US" altLang="zh-CN" sz="1800" dirty="0">
                <a:latin typeface="Arial" panose="020B0604020202020204" pitchFamily="34" charset="0"/>
                <a:ea typeface="宋体" panose="02010600030101010101" pitchFamily="2" charset="-122"/>
              </a:rPr>
              <a:t> </a:t>
            </a:r>
            <a:r>
              <a:rPr lang="zh-CN" altLang="en-US" sz="1800" dirty="0">
                <a:latin typeface="Arial" panose="020B0604020202020204" pitchFamily="34" charset="0"/>
                <a:ea typeface="宋体" panose="02010600030101010101" pitchFamily="2" charset="-122"/>
              </a:rPr>
              <a:t>的主体分布在</a:t>
            </a:r>
            <a:r>
              <a:rPr lang="en-US" altLang="zh-CN" sz="1800" dirty="0">
                <a:latin typeface="Arial" panose="020B0604020202020204" pitchFamily="34" charset="0"/>
                <a:ea typeface="宋体" panose="02010600030101010101" pitchFamily="2" charset="-122"/>
              </a:rPr>
              <a:t>Linux</a:t>
            </a:r>
            <a:r>
              <a:rPr lang="zh-CN" altLang="en-US" sz="1800" dirty="0">
                <a:latin typeface="Arial" panose="020B0604020202020204" pitchFamily="34" charset="0"/>
                <a:ea typeface="宋体" panose="02010600030101010101" pitchFamily="2" charset="-122"/>
              </a:rPr>
              <a:t>系统的</a:t>
            </a:r>
            <a:r>
              <a:rPr lang="en-US" altLang="zh-CN" sz="1800" dirty="0">
                <a:latin typeface="Arial" panose="020B0604020202020204" pitchFamily="34" charset="0"/>
                <a:ea typeface="宋体" panose="02010600030101010101" pitchFamily="2" charset="-122"/>
              </a:rPr>
              <a:t>/lib</a:t>
            </a:r>
            <a:r>
              <a:rPr lang="zh-CN" altLang="en-US" sz="1800" dirty="0">
                <a:latin typeface="Arial" panose="020B0604020202020204" pitchFamily="34" charset="0"/>
                <a:ea typeface="宋体" panose="02010600030101010101" pitchFamily="2" charset="-122"/>
              </a:rPr>
              <a:t>与</a:t>
            </a:r>
            <a:r>
              <a:rPr lang="en-US" altLang="zh-CN" sz="1800" dirty="0">
                <a:latin typeface="Arial" panose="020B0604020202020204" pitchFamily="34" charset="0"/>
                <a:ea typeface="宋体" panose="02010600030101010101" pitchFamily="2" charset="-122"/>
              </a:rPr>
              <a:t>/</a:t>
            </a:r>
            <a:r>
              <a:rPr lang="en-US" altLang="zh-CN" sz="1800" dirty="0" err="1">
                <a:latin typeface="Arial" panose="020B0604020202020204" pitchFamily="34" charset="0"/>
                <a:ea typeface="宋体" panose="02010600030101010101" pitchFamily="2" charset="-122"/>
              </a:rPr>
              <a:t>usr</a:t>
            </a:r>
            <a:r>
              <a:rPr lang="en-US" altLang="zh-CN" sz="1800" dirty="0">
                <a:latin typeface="Arial" panose="020B0604020202020204" pitchFamily="34" charset="0"/>
                <a:ea typeface="宋体" panose="02010600030101010101" pitchFamily="2" charset="-122"/>
              </a:rPr>
              <a:t>/lib</a:t>
            </a:r>
            <a:r>
              <a:rPr lang="zh-CN" altLang="en-US" sz="1800" dirty="0">
                <a:latin typeface="Arial" panose="020B0604020202020204" pitchFamily="34" charset="0"/>
                <a:ea typeface="宋体" panose="02010600030101010101" pitchFamily="2" charset="-122"/>
              </a:rPr>
              <a:t>目录中，包括 </a:t>
            </a:r>
            <a:r>
              <a:rPr lang="en-US" altLang="zh-CN" sz="1800" dirty="0" err="1">
                <a:latin typeface="Arial" panose="020B0604020202020204" pitchFamily="34" charset="0"/>
                <a:ea typeface="宋体" panose="02010600030101010101" pitchFamily="2" charset="-122"/>
              </a:rPr>
              <a:t>libc</a:t>
            </a:r>
            <a:r>
              <a:rPr lang="en-US" altLang="zh-CN" sz="1800" dirty="0">
                <a:latin typeface="Arial" panose="020B0604020202020204" pitchFamily="34" charset="0"/>
                <a:ea typeface="宋体" panose="02010600030101010101" pitchFamily="2" charset="-122"/>
              </a:rPr>
              <a:t> </a:t>
            </a:r>
            <a:r>
              <a:rPr lang="zh-CN" altLang="en-US" sz="1800" dirty="0">
                <a:latin typeface="Arial" panose="020B0604020202020204" pitchFamily="34" charset="0"/>
                <a:ea typeface="宋体" panose="02010600030101010101" pitchFamily="2" charset="-122"/>
              </a:rPr>
              <a:t>标准 </a:t>
            </a:r>
            <a:r>
              <a:rPr lang="en-US" altLang="zh-CN" sz="1800" dirty="0">
                <a:latin typeface="Arial" panose="020B0604020202020204" pitchFamily="34" charset="0"/>
                <a:ea typeface="宋体" panose="02010600030101010101" pitchFamily="2" charset="-122"/>
              </a:rPr>
              <a:t>C </a:t>
            </a:r>
            <a:r>
              <a:rPr lang="zh-CN" altLang="en-US" sz="1800" dirty="0">
                <a:latin typeface="Arial" panose="020B0604020202020204" pitchFamily="34" charset="0"/>
                <a:ea typeface="宋体" panose="02010600030101010101" pitchFamily="2" charset="-122"/>
              </a:rPr>
              <a:t>函式库、</a:t>
            </a:r>
            <a:r>
              <a:rPr lang="en-US" altLang="zh-CN" sz="1800" dirty="0" err="1">
                <a:latin typeface="Arial" panose="020B0604020202020204" pitchFamily="34" charset="0"/>
                <a:ea typeface="宋体" panose="02010600030101010101" pitchFamily="2" charset="-122"/>
              </a:rPr>
              <a:t>libm</a:t>
            </a:r>
            <a:r>
              <a:rPr lang="zh-CN" altLang="en-US" sz="1800" dirty="0">
                <a:latin typeface="Arial" panose="020B0604020202020204" pitchFamily="34" charset="0"/>
                <a:ea typeface="宋体" panose="02010600030101010101" pitchFamily="2" charset="-122"/>
              </a:rPr>
              <a:t>数学函式库等等，都以</a:t>
            </a:r>
            <a:r>
              <a:rPr lang="en-US" altLang="zh-CN" sz="1800" dirty="0">
                <a:latin typeface="Arial" panose="020B0604020202020204" pitchFamily="34" charset="0"/>
                <a:ea typeface="宋体" panose="02010600030101010101" pitchFamily="2" charset="-122"/>
              </a:rPr>
              <a:t>.so</a:t>
            </a:r>
            <a:r>
              <a:rPr lang="zh-CN" altLang="en-US" sz="1800" dirty="0">
                <a:latin typeface="Arial" panose="020B0604020202020204" pitchFamily="34" charset="0"/>
                <a:ea typeface="宋体" panose="02010600030101010101" pitchFamily="2" charset="-122"/>
              </a:rPr>
              <a:t>做结尾；</a:t>
            </a:r>
            <a:endParaRPr lang="en-US" altLang="zh-CN" sz="1800" dirty="0">
              <a:latin typeface="Arial" panose="020B0604020202020204" pitchFamily="34" charset="0"/>
              <a:ea typeface="宋体" panose="02010600030101010101" pitchFamily="2" charset="-122"/>
            </a:endParaRPr>
          </a:p>
          <a:p>
            <a:r>
              <a:rPr lang="en-US" altLang="zh-CN" sz="1800" dirty="0">
                <a:latin typeface="Arial" panose="020B0604020202020204" pitchFamily="34" charset="0"/>
                <a:ea typeface="宋体" panose="02010600030101010101" pitchFamily="2" charset="-122"/>
              </a:rPr>
              <a:t>Linux</a:t>
            </a:r>
            <a:r>
              <a:rPr lang="zh-CN" altLang="en-US" sz="1800" dirty="0">
                <a:latin typeface="Arial" panose="020B0604020202020204" pitchFamily="34" charset="0"/>
                <a:ea typeface="宋体" panose="02010600030101010101" pitchFamily="2" charset="-122"/>
              </a:rPr>
              <a:t>系统通常将</a:t>
            </a:r>
            <a:r>
              <a:rPr lang="en-US" altLang="zh-CN" sz="1800" dirty="0" err="1">
                <a:latin typeface="Arial" panose="020B0604020202020204" pitchFamily="34" charset="0"/>
                <a:ea typeface="宋体" panose="02010600030101010101" pitchFamily="2" charset="-122"/>
              </a:rPr>
              <a:t>libc</a:t>
            </a:r>
            <a:r>
              <a:rPr lang="zh-CN" altLang="en-US" sz="1800" dirty="0">
                <a:latin typeface="Arial" panose="020B0604020202020204" pitchFamily="34" charset="0"/>
                <a:ea typeface="宋体" panose="02010600030101010101" pitchFamily="2" charset="-122"/>
              </a:rPr>
              <a:t>库作为操作系统的一部分，它被视为操作系统与用户程序的接口。譬如：</a:t>
            </a:r>
            <a:r>
              <a:rPr lang="en-US" altLang="zh-CN" sz="1800" dirty="0" err="1">
                <a:latin typeface="Arial" panose="020B0604020202020204" pitchFamily="34" charset="0"/>
                <a:ea typeface="宋体" panose="02010600030101010101" pitchFamily="2" charset="-122"/>
              </a:rPr>
              <a:t>glibc</a:t>
            </a:r>
            <a:r>
              <a:rPr lang="zh-CN" altLang="en-US" sz="1800" dirty="0">
                <a:latin typeface="Arial" panose="020B0604020202020204" pitchFamily="34" charset="0"/>
                <a:ea typeface="宋体" panose="02010600030101010101" pitchFamily="2" charset="-122"/>
              </a:rPr>
              <a:t>不仅实现标准</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语言中的函数，还封装了操作系统提供的系统服务，即系统调用的封装；</a:t>
            </a:r>
            <a:endParaRPr lang="en-US" altLang="zh-CN" sz="1800" dirty="0">
              <a:latin typeface="Arial" panose="020B0604020202020204" pitchFamily="34" charset="0"/>
              <a:ea typeface="宋体" panose="02010600030101010101" pitchFamily="2" charset="-122"/>
            </a:endParaRPr>
          </a:p>
          <a:p>
            <a:r>
              <a:rPr lang="zh-CN" altLang="en-US" sz="1800" dirty="0">
                <a:latin typeface="Arial" panose="020B0604020202020204" pitchFamily="34" charset="0"/>
                <a:ea typeface="宋体" panose="02010600030101010101" pitchFamily="2" charset="-122"/>
              </a:rPr>
              <a:t>对于</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语言，常用的</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标准库为</a:t>
            </a:r>
            <a:r>
              <a:rPr lang="en-US" altLang="zh-CN" sz="1800" dirty="0" err="1">
                <a:latin typeface="Arial" panose="020B0604020202020204" pitchFamily="34" charset="0"/>
                <a:ea typeface="宋体" panose="02010600030101010101" pitchFamily="2" charset="-122"/>
              </a:rPr>
              <a:t>libstdc</a:t>
            </a:r>
            <a:r>
              <a:rPr lang="en-US" altLang="zh-CN" sz="1800" dirty="0">
                <a:latin typeface="Arial" panose="020B0604020202020204" pitchFamily="34" charset="0"/>
                <a:ea typeface="宋体" panose="02010600030101010101" pitchFamily="2" charset="-122"/>
              </a:rPr>
              <a:t>++</a:t>
            </a:r>
            <a:r>
              <a:rPr lang="zh-CN" altLang="en-US" sz="1800" dirty="0">
                <a:latin typeface="Arial" panose="020B0604020202020204" pitchFamily="34" charset="0"/>
                <a:ea typeface="宋体" panose="02010600030101010101" pitchFamily="2" charset="-122"/>
              </a:rPr>
              <a:t>；</a:t>
            </a:r>
            <a:endParaRPr lang="en-US" altLang="zh-CN" sz="1800" dirty="0">
              <a:latin typeface="Arial" panose="020B0604020202020204" pitchFamily="34" charset="0"/>
              <a:ea typeface="宋体" panose="02010600030101010101" pitchFamily="2" charset="-122"/>
            </a:endParaRPr>
          </a:p>
          <a:p>
            <a:pPr marL="0" indent="0">
              <a:buNone/>
            </a:pPr>
            <a:r>
              <a:rPr lang="en-US" altLang="zh-CN" sz="1800" dirty="0" err="1">
                <a:latin typeface="Arial" panose="020B0604020202020204" pitchFamily="34" charset="0"/>
                <a:ea typeface="宋体" panose="02010600030101010101" pitchFamily="2" charset="-122"/>
              </a:rPr>
              <a:t>newlib</a:t>
            </a:r>
            <a:r>
              <a:rPr lang="zh-CN" altLang="en-US" sz="1800" dirty="0">
                <a:latin typeface="Arial" panose="020B0604020202020204" pitchFamily="34" charset="0"/>
                <a:ea typeface="宋体" panose="02010600030101010101" pitchFamily="2" charset="-122"/>
              </a:rPr>
              <a:t>是一个面向嵌入式系统的</a:t>
            </a:r>
            <a:r>
              <a:rPr lang="en-US" altLang="zh-CN" sz="1800" dirty="0">
                <a:latin typeface="Arial" panose="020B0604020202020204" pitchFamily="34" charset="0"/>
                <a:ea typeface="宋体" panose="02010600030101010101" pitchFamily="2" charset="-122"/>
              </a:rPr>
              <a:t>C</a:t>
            </a:r>
            <a:r>
              <a:rPr lang="zh-CN" altLang="en-US" sz="1800" dirty="0">
                <a:latin typeface="Arial" panose="020B0604020202020204" pitchFamily="34" charset="0"/>
                <a:ea typeface="宋体" panose="02010600030101010101" pitchFamily="2" charset="-122"/>
              </a:rPr>
              <a:t>运行库。相对于</a:t>
            </a:r>
            <a:r>
              <a:rPr lang="en-US" altLang="zh-CN" sz="1800" dirty="0" err="1">
                <a:latin typeface="Arial" panose="020B0604020202020204" pitchFamily="34" charset="0"/>
                <a:ea typeface="宋体" panose="02010600030101010101" pitchFamily="2" charset="-122"/>
              </a:rPr>
              <a:t>glibc</a:t>
            </a:r>
            <a:r>
              <a:rPr lang="zh-CN" altLang="en-US" sz="1800" dirty="0">
                <a:latin typeface="Arial" panose="020B0604020202020204" pitchFamily="34" charset="0"/>
                <a:ea typeface="宋体" panose="02010600030101010101" pitchFamily="2" charset="-122"/>
              </a:rPr>
              <a:t>，</a:t>
            </a:r>
            <a:r>
              <a:rPr lang="en-US" altLang="zh-CN" sz="1800" dirty="0" err="1">
                <a:latin typeface="Arial" panose="020B0604020202020204" pitchFamily="34" charset="0"/>
                <a:ea typeface="宋体" panose="02010600030101010101" pitchFamily="2" charset="-122"/>
              </a:rPr>
              <a:t>newlib</a:t>
            </a:r>
            <a:r>
              <a:rPr lang="zh-CN" altLang="en-US" sz="1800" dirty="0">
                <a:latin typeface="Arial" panose="020B0604020202020204" pitchFamily="34" charset="0"/>
                <a:ea typeface="宋体" panose="02010600030101010101" pitchFamily="2" charset="-122"/>
              </a:rPr>
              <a:t>实现了大部分的功能函数，但体积却小很多。</a:t>
            </a:r>
            <a:r>
              <a:rPr lang="en-US" altLang="zh-CN" sz="1800" dirty="0" err="1">
                <a:latin typeface="Arial" panose="020B0604020202020204" pitchFamily="34" charset="0"/>
                <a:ea typeface="宋体" panose="02010600030101010101" pitchFamily="2" charset="-122"/>
              </a:rPr>
              <a:t>newlib</a:t>
            </a:r>
            <a:r>
              <a:rPr lang="zh-CN" altLang="en-US" sz="1800" dirty="0">
                <a:latin typeface="Arial" panose="020B0604020202020204" pitchFamily="34" charset="0"/>
                <a:ea typeface="宋体" panose="02010600030101010101" pitchFamily="2" charset="-122"/>
              </a:rPr>
              <a:t>独特的体系结构将功能实现与具体的操作系统分层，使之能够很好地进行配置以满足嵌入式系统的要求。由于专为嵌入式系统设计，</a:t>
            </a:r>
            <a:r>
              <a:rPr lang="en-US" altLang="zh-CN" sz="1800" dirty="0" err="1">
                <a:latin typeface="Arial" panose="020B0604020202020204" pitchFamily="34" charset="0"/>
                <a:ea typeface="宋体" panose="02010600030101010101" pitchFamily="2" charset="-122"/>
              </a:rPr>
              <a:t>newlib</a:t>
            </a:r>
            <a:r>
              <a:rPr lang="zh-CN" altLang="en-US" sz="1800" dirty="0">
                <a:latin typeface="Arial" panose="020B0604020202020204" pitchFamily="34" charset="0"/>
                <a:ea typeface="宋体" panose="02010600030101010101" pitchFamily="2" charset="-122"/>
              </a:rPr>
              <a:t>具有可移植性强、轻量级、速度快、功能完备等特点，已广泛应用于各种嵌入式系统中。</a:t>
            </a:r>
          </a:p>
        </p:txBody>
      </p:sp>
    </p:spTree>
    <p:extLst>
      <p:ext uri="{BB962C8B-B14F-4D97-AF65-F5344CB8AC3E}">
        <p14:creationId xmlns:p14="http://schemas.microsoft.com/office/powerpoint/2010/main" val="19022524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spike</a:t>
            </a:r>
            <a:r>
              <a:rPr lang="zh-CN" altLang="en-US" dirty="0" smtClean="0"/>
              <a:t>介绍</a:t>
            </a:r>
            <a:endParaRPr lang="zh-CN" altLang="en-US" dirty="0"/>
          </a:p>
        </p:txBody>
      </p:sp>
      <p:pic>
        <p:nvPicPr>
          <p:cNvPr id="4" name="内容占位符 3"/>
          <p:cNvPicPr>
            <a:picLocks noGrp="1" noChangeAspect="1"/>
          </p:cNvPicPr>
          <p:nvPr>
            <p:ph idx="1"/>
          </p:nvPr>
        </p:nvPicPr>
        <p:blipFill>
          <a:blip r:embed="rId2"/>
          <a:stretch>
            <a:fillRect/>
          </a:stretch>
        </p:blipFill>
        <p:spPr>
          <a:xfrm>
            <a:off x="834468" y="1929607"/>
            <a:ext cx="7475063" cy="4351338"/>
          </a:xfrm>
          <a:prstGeom prst="rect">
            <a:avLst/>
          </a:prstGeom>
        </p:spPr>
      </p:pic>
      <p:sp>
        <p:nvSpPr>
          <p:cNvPr id="5" name="文本框 4"/>
          <p:cNvSpPr txBox="1"/>
          <p:nvPr/>
        </p:nvSpPr>
        <p:spPr>
          <a:xfrm>
            <a:off x="628650" y="1560275"/>
            <a:ext cx="8106332" cy="369332"/>
          </a:xfrm>
          <a:prstGeom prst="rect">
            <a:avLst/>
          </a:prstGeom>
          <a:noFill/>
          <a:ln>
            <a:solidFill>
              <a:schemeClr val="bg1"/>
            </a:solidFill>
          </a:ln>
        </p:spPr>
        <p:txBody>
          <a:bodyPr wrap="square" rtlCol="0">
            <a:spAutoFit/>
          </a:bodyPr>
          <a:lstStyle/>
          <a:p>
            <a:r>
              <a:rPr lang="en-US" altLang="zh-CN" dirty="0"/>
              <a:t>spike</a:t>
            </a:r>
            <a:r>
              <a:rPr lang="zh-CN" altLang="en-US" dirty="0"/>
              <a:t>是一个</a:t>
            </a:r>
            <a:r>
              <a:rPr lang="en-US" altLang="zh-CN" dirty="0"/>
              <a:t>RISC-V</a:t>
            </a:r>
            <a:r>
              <a:rPr lang="zh-CN" altLang="en-US" dirty="0"/>
              <a:t>指令模拟器，它能够模拟一个或者多个</a:t>
            </a:r>
            <a:r>
              <a:rPr lang="en-US" altLang="zh-CN" dirty="0"/>
              <a:t>RISC-V</a:t>
            </a:r>
            <a:r>
              <a:rPr lang="zh-CN" altLang="en-US" dirty="0"/>
              <a:t>硬件线程的功能。</a:t>
            </a:r>
          </a:p>
        </p:txBody>
      </p:sp>
    </p:spTree>
    <p:extLst>
      <p:ext uri="{BB962C8B-B14F-4D97-AF65-F5344CB8AC3E}">
        <p14:creationId xmlns:p14="http://schemas.microsoft.com/office/powerpoint/2010/main" val="40829542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829A1AA-1DC8-40E0-85C1-1E2BB0C5F54D}"/>
              </a:ext>
            </a:extLst>
          </p:cNvPr>
          <p:cNvSpPr>
            <a:spLocks noGrp="1"/>
          </p:cNvSpPr>
          <p:nvPr>
            <p:ph type="title"/>
          </p:nvPr>
        </p:nvSpPr>
        <p:spPr/>
        <p:txBody>
          <a:bodyPr/>
          <a:lstStyle/>
          <a:p>
            <a:r>
              <a:rPr lang="zh-CN" altLang="en-US" dirty="0" smtClean="0"/>
              <a:t>课程</a:t>
            </a:r>
            <a:r>
              <a:rPr lang="zh-CN" altLang="en-US" dirty="0"/>
              <a:t>概要</a:t>
            </a:r>
          </a:p>
        </p:txBody>
      </p:sp>
      <p:sp>
        <p:nvSpPr>
          <p:cNvPr id="3" name="内容占位符 2">
            <a:extLst>
              <a:ext uri="{FF2B5EF4-FFF2-40B4-BE49-F238E27FC236}">
                <a16:creationId xmlns="" xmlns:a16="http://schemas.microsoft.com/office/drawing/2014/main" id="{DFD5466A-0FA6-4E0E-B8F2-FE8FF93FAF3F}"/>
              </a:ext>
            </a:extLst>
          </p:cNvPr>
          <p:cNvSpPr>
            <a:spLocks noGrp="1"/>
          </p:cNvSpPr>
          <p:nvPr>
            <p:ph idx="1"/>
          </p:nvPr>
        </p:nvSpPr>
        <p:spPr/>
        <p:txBody>
          <a:bodyPr/>
          <a:lstStyle/>
          <a:p>
            <a:r>
              <a:rPr lang="zh-CN" altLang="en-US" dirty="0"/>
              <a:t>教材</a:t>
            </a:r>
            <a:endParaRPr lang="en-US" altLang="zh-CN" dirty="0"/>
          </a:p>
          <a:p>
            <a:pPr lvl="1"/>
            <a:r>
              <a:rPr lang="en-US" altLang="zh-CN" dirty="0"/>
              <a:t>《</a:t>
            </a:r>
            <a:r>
              <a:rPr lang="zh-CN" altLang="en-US" dirty="0"/>
              <a:t>编译器设计：第二版</a:t>
            </a:r>
            <a:r>
              <a:rPr lang="en-US" altLang="zh-CN" dirty="0" smtClean="0"/>
              <a:t>》</a:t>
            </a:r>
            <a:endParaRPr lang="en-US" altLang="zh-CN" i="1" dirty="0" smtClean="0"/>
          </a:p>
          <a:p>
            <a:pPr lvl="1"/>
            <a:r>
              <a:rPr lang="en-US" altLang="zh-CN" dirty="0"/>
              <a:t>《</a:t>
            </a:r>
            <a:r>
              <a:rPr lang="zh-CN" altLang="en-US" dirty="0"/>
              <a:t>编译器设计：实验教程书</a:t>
            </a:r>
            <a:r>
              <a:rPr lang="en-US" altLang="zh-CN" dirty="0"/>
              <a:t>》</a:t>
            </a:r>
          </a:p>
          <a:p>
            <a:pPr lvl="1"/>
            <a:r>
              <a:rPr lang="en-US" altLang="zh-CN" i="1" dirty="0" smtClean="0"/>
              <a:t>The </a:t>
            </a:r>
            <a:r>
              <a:rPr lang="en-US" altLang="zh-CN" i="1" dirty="0"/>
              <a:t>RISC-V Reader: An Open Architecture Atlas</a:t>
            </a:r>
            <a:endParaRPr lang="en-US" altLang="zh-CN" dirty="0"/>
          </a:p>
          <a:p>
            <a:endParaRPr lang="zh-CN" altLang="en-US" dirty="0"/>
          </a:p>
        </p:txBody>
      </p:sp>
      <p:pic>
        <p:nvPicPr>
          <p:cNvPr id="5" name="图片 4">
            <a:extLst>
              <a:ext uri="{FF2B5EF4-FFF2-40B4-BE49-F238E27FC236}">
                <a16:creationId xmlns="" xmlns:a16="http://schemas.microsoft.com/office/drawing/2014/main" id="{0BA48097-DA7C-4BE9-89F8-3BE5AFC43770}"/>
              </a:ext>
            </a:extLst>
          </p:cNvPr>
          <p:cNvPicPr>
            <a:picLocks noChangeAspect="1"/>
          </p:cNvPicPr>
          <p:nvPr/>
        </p:nvPicPr>
        <p:blipFill>
          <a:blip r:embed="rId2"/>
          <a:stretch>
            <a:fillRect/>
          </a:stretch>
        </p:blipFill>
        <p:spPr>
          <a:xfrm>
            <a:off x="5749298" y="3605441"/>
            <a:ext cx="2303061" cy="2855795"/>
          </a:xfrm>
          <a:prstGeom prst="rect">
            <a:avLst/>
          </a:prstGeom>
        </p:spPr>
      </p:pic>
      <p:pic>
        <p:nvPicPr>
          <p:cNvPr id="9" name="图片 8">
            <a:extLst>
              <a:ext uri="{FF2B5EF4-FFF2-40B4-BE49-F238E27FC236}">
                <a16:creationId xmlns="" xmlns:a16="http://schemas.microsoft.com/office/drawing/2014/main" id="{DC8F3B7C-2601-44E3-AB81-9594B9337AE3}"/>
              </a:ext>
            </a:extLst>
          </p:cNvPr>
          <p:cNvPicPr>
            <a:picLocks noChangeAspect="1"/>
          </p:cNvPicPr>
          <p:nvPr/>
        </p:nvPicPr>
        <p:blipFill>
          <a:blip r:embed="rId3"/>
          <a:stretch>
            <a:fillRect/>
          </a:stretch>
        </p:blipFill>
        <p:spPr>
          <a:xfrm>
            <a:off x="3429643" y="3605441"/>
            <a:ext cx="2022539" cy="2855795"/>
          </a:xfrm>
          <a:prstGeom prst="rect">
            <a:avLst/>
          </a:prstGeom>
        </p:spPr>
      </p:pic>
      <p:pic>
        <p:nvPicPr>
          <p:cNvPr id="4" name="图片 3"/>
          <p:cNvPicPr>
            <a:picLocks noChangeAspect="1"/>
          </p:cNvPicPr>
          <p:nvPr/>
        </p:nvPicPr>
        <p:blipFill>
          <a:blip r:embed="rId4"/>
          <a:stretch>
            <a:fillRect/>
          </a:stretch>
        </p:blipFill>
        <p:spPr>
          <a:xfrm>
            <a:off x="989462" y="3605441"/>
            <a:ext cx="2138566" cy="2855795"/>
          </a:xfrm>
          <a:prstGeom prst="rect">
            <a:avLst/>
          </a:prstGeom>
        </p:spPr>
      </p:pic>
    </p:spTree>
    <p:extLst>
      <p:ext uri="{BB962C8B-B14F-4D97-AF65-F5344CB8AC3E}">
        <p14:creationId xmlns:p14="http://schemas.microsoft.com/office/powerpoint/2010/main" val="36174969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pk</a:t>
            </a:r>
            <a:r>
              <a:rPr lang="zh-CN" altLang="en-US" dirty="0" smtClean="0"/>
              <a:t>介绍</a:t>
            </a:r>
            <a:endParaRPr lang="zh-CN" altLang="en-US" dirty="0"/>
          </a:p>
        </p:txBody>
      </p:sp>
      <p:pic>
        <p:nvPicPr>
          <p:cNvPr id="4" name="内容占位符 3"/>
          <p:cNvPicPr>
            <a:picLocks noGrp="1" noChangeAspect="1"/>
          </p:cNvPicPr>
          <p:nvPr>
            <p:ph idx="1"/>
          </p:nvPr>
        </p:nvPicPr>
        <p:blipFill>
          <a:blip r:embed="rId2"/>
          <a:stretch>
            <a:fillRect/>
          </a:stretch>
        </p:blipFill>
        <p:spPr>
          <a:xfrm>
            <a:off x="1078340" y="1825625"/>
            <a:ext cx="6987320" cy="4351338"/>
          </a:xfrm>
          <a:prstGeom prst="rect">
            <a:avLst/>
          </a:prstGeom>
        </p:spPr>
      </p:pic>
      <p:sp>
        <p:nvSpPr>
          <p:cNvPr id="5" name="文本框 4"/>
          <p:cNvSpPr txBox="1"/>
          <p:nvPr/>
        </p:nvSpPr>
        <p:spPr>
          <a:xfrm>
            <a:off x="960308" y="1506023"/>
            <a:ext cx="8106332" cy="369332"/>
          </a:xfrm>
          <a:prstGeom prst="rect">
            <a:avLst/>
          </a:prstGeom>
          <a:noFill/>
          <a:ln>
            <a:solidFill>
              <a:schemeClr val="bg1"/>
            </a:solidFill>
          </a:ln>
        </p:spPr>
        <p:txBody>
          <a:bodyPr wrap="square" rtlCol="0">
            <a:spAutoFit/>
          </a:bodyPr>
          <a:lstStyle/>
          <a:p>
            <a:r>
              <a:rPr lang="en-US" altLang="zh-CN" dirty="0"/>
              <a:t>RISC-V Proxy Kernel</a:t>
            </a:r>
            <a:r>
              <a:rPr lang="zh-CN" altLang="en-US" dirty="0"/>
              <a:t>（</a:t>
            </a:r>
            <a:r>
              <a:rPr lang="en-US" altLang="zh-CN" dirty="0"/>
              <a:t>RISC-V</a:t>
            </a:r>
            <a:r>
              <a:rPr lang="zh-CN" altLang="en-US" dirty="0"/>
              <a:t>代理内核）用于给</a:t>
            </a:r>
            <a:r>
              <a:rPr lang="en-US" altLang="zh-CN" dirty="0"/>
              <a:t>RISC-V</a:t>
            </a:r>
            <a:r>
              <a:rPr lang="zh-CN" altLang="en-US" dirty="0"/>
              <a:t>执行文件提供执行环境。</a:t>
            </a:r>
          </a:p>
        </p:txBody>
      </p:sp>
    </p:spTree>
    <p:extLst>
      <p:ext uri="{BB962C8B-B14F-4D97-AF65-F5344CB8AC3E}">
        <p14:creationId xmlns:p14="http://schemas.microsoft.com/office/powerpoint/2010/main" val="23296278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结合</a:t>
            </a:r>
            <a:r>
              <a:rPr lang="en-US" altLang="zh-CN" dirty="0"/>
              <a:t>spike</a:t>
            </a:r>
            <a:r>
              <a:rPr lang="zh-CN" altLang="en-US" dirty="0"/>
              <a:t>和</a:t>
            </a:r>
            <a:r>
              <a:rPr lang="en-US" altLang="zh-CN" dirty="0" err="1"/>
              <a:t>pk</a:t>
            </a:r>
            <a:r>
              <a:rPr lang="zh-CN" altLang="en-US" dirty="0"/>
              <a:t>运行程序</a:t>
            </a:r>
          </a:p>
        </p:txBody>
      </p:sp>
      <p:sp>
        <p:nvSpPr>
          <p:cNvPr id="3" name="内容占位符 2"/>
          <p:cNvSpPr>
            <a:spLocks noGrp="1"/>
          </p:cNvSpPr>
          <p:nvPr>
            <p:ph idx="1"/>
          </p:nvPr>
        </p:nvSpPr>
        <p:spPr/>
        <p:txBody>
          <a:bodyPr>
            <a:normAutofit/>
          </a:bodyPr>
          <a:lstStyle/>
          <a:p>
            <a:r>
              <a:rPr lang="zh-CN" altLang="en-US" dirty="0"/>
              <a:t>编译</a:t>
            </a:r>
            <a:r>
              <a:rPr lang="en-US" altLang="zh-CN" dirty="0" err="1"/>
              <a:t>helloword</a:t>
            </a:r>
            <a:r>
              <a:rPr lang="zh-CN" altLang="en-US" dirty="0"/>
              <a:t>程序</a:t>
            </a:r>
            <a:endParaRPr lang="en-US" altLang="zh-CN" dirty="0"/>
          </a:p>
          <a:p>
            <a:pPr marL="0" indent="0">
              <a:lnSpc>
                <a:spcPct val="100000"/>
              </a:lnSpc>
              <a:buNone/>
            </a:pPr>
            <a:r>
              <a:rPr lang="en-US" altLang="zh-CN" sz="1800" dirty="0"/>
              <a:t>   $ riscv64-unknown-elf-gcc </a:t>
            </a:r>
            <a:r>
              <a:rPr lang="en-US" altLang="zh-CN" sz="1800" dirty="0" err="1"/>
              <a:t>main.c</a:t>
            </a:r>
            <a:r>
              <a:rPr lang="en-US" altLang="zh-CN" sz="1800" dirty="0"/>
              <a:t> -o </a:t>
            </a:r>
            <a:r>
              <a:rPr lang="en-US" altLang="zh-CN" sz="1800" dirty="0" err="1"/>
              <a:t>main.elf</a:t>
            </a:r>
            <a:endParaRPr lang="en-US" altLang="zh-CN" sz="1800" dirty="0"/>
          </a:p>
          <a:p>
            <a:r>
              <a:rPr lang="zh-CN" altLang="en-US" dirty="0" smtClean="0"/>
              <a:t>将</a:t>
            </a:r>
            <a:r>
              <a:rPr lang="en-US" altLang="zh-CN" dirty="0" smtClean="0"/>
              <a:t>spike</a:t>
            </a:r>
            <a:r>
              <a:rPr lang="zh-CN" altLang="en-US" dirty="0"/>
              <a:t>路径加入</a:t>
            </a:r>
            <a:r>
              <a:rPr lang="en-US" altLang="zh-CN" dirty="0"/>
              <a:t>PATH</a:t>
            </a:r>
            <a:r>
              <a:rPr lang="zh-CN" altLang="en-US" dirty="0"/>
              <a:t>环境变量中</a:t>
            </a:r>
            <a:endParaRPr lang="en-US" altLang="zh-CN" dirty="0"/>
          </a:p>
          <a:p>
            <a:pPr marL="0" indent="0">
              <a:lnSpc>
                <a:spcPct val="100000"/>
              </a:lnSpc>
              <a:buNone/>
            </a:pPr>
            <a:r>
              <a:rPr lang="en-US" altLang="zh-CN" sz="1800" dirty="0"/>
              <a:t>   $ export PATH=/opt/</a:t>
            </a:r>
            <a:r>
              <a:rPr lang="en-US" altLang="zh-CN" sz="1800" dirty="0" err="1"/>
              <a:t>riscv</a:t>
            </a:r>
            <a:r>
              <a:rPr lang="en-US" altLang="zh-CN" sz="1800" dirty="0"/>
              <a:t>:$PATH</a:t>
            </a:r>
          </a:p>
          <a:p>
            <a:r>
              <a:rPr lang="zh-CN" altLang="en-US" dirty="0"/>
              <a:t>将</a:t>
            </a:r>
            <a:r>
              <a:rPr lang="en-US" altLang="zh-CN" dirty="0" err="1"/>
              <a:t>pk</a:t>
            </a:r>
            <a:r>
              <a:rPr lang="zh-CN" altLang="en-US" dirty="0"/>
              <a:t>路径加入</a:t>
            </a:r>
            <a:r>
              <a:rPr lang="en-US" altLang="zh-CN" dirty="0"/>
              <a:t>PATH</a:t>
            </a:r>
            <a:r>
              <a:rPr lang="zh-CN" altLang="en-US" dirty="0"/>
              <a:t>环境变量中</a:t>
            </a:r>
            <a:endParaRPr lang="en-US" altLang="zh-CN" dirty="0"/>
          </a:p>
          <a:p>
            <a:pPr marL="0" indent="0">
              <a:lnSpc>
                <a:spcPct val="100000"/>
              </a:lnSpc>
              <a:buNone/>
            </a:pPr>
            <a:r>
              <a:rPr lang="en-US" altLang="zh-CN" sz="1800" dirty="0"/>
              <a:t>   $ export PATH=/opt/</a:t>
            </a:r>
            <a:r>
              <a:rPr lang="en-US" altLang="zh-CN" sz="1800" dirty="0" err="1"/>
              <a:t>riscv</a:t>
            </a:r>
            <a:r>
              <a:rPr lang="en-US" altLang="zh-CN" sz="1800" dirty="0"/>
              <a:t>/riscv64-unknown-elf/bin:$PATH</a:t>
            </a:r>
          </a:p>
          <a:p>
            <a:r>
              <a:rPr lang="zh-CN" altLang="en-US" dirty="0"/>
              <a:t>运行</a:t>
            </a:r>
            <a:r>
              <a:rPr lang="en-US" altLang="zh-CN" dirty="0"/>
              <a:t>spike</a:t>
            </a:r>
            <a:r>
              <a:rPr lang="zh-CN" altLang="en-US" dirty="0"/>
              <a:t>和</a:t>
            </a:r>
            <a:r>
              <a:rPr lang="en-US" altLang="zh-CN" dirty="0" err="1"/>
              <a:t>pk</a:t>
            </a:r>
            <a:endParaRPr lang="en-US" altLang="zh-CN" dirty="0"/>
          </a:p>
          <a:p>
            <a:pPr marL="0" indent="0">
              <a:lnSpc>
                <a:spcPct val="100000"/>
              </a:lnSpc>
              <a:buNone/>
            </a:pPr>
            <a:r>
              <a:rPr lang="en-US" altLang="zh-CN" sz="1800" dirty="0"/>
              <a:t>   $ spike </a:t>
            </a:r>
            <a:r>
              <a:rPr lang="en-US" altLang="zh-CN" sz="1800" dirty="0" err="1"/>
              <a:t>pk</a:t>
            </a:r>
            <a:r>
              <a:rPr lang="en-US" altLang="zh-CN" sz="1800" dirty="0"/>
              <a:t> </a:t>
            </a:r>
            <a:r>
              <a:rPr lang="en-US" altLang="zh-CN" sz="1800" dirty="0" err="1"/>
              <a:t>main.elf</a:t>
            </a:r>
            <a:endParaRPr lang="en-US" altLang="zh-CN" sz="1800" dirty="0"/>
          </a:p>
          <a:p>
            <a:endParaRPr lang="zh-CN" altLang="en-US" dirty="0"/>
          </a:p>
        </p:txBody>
      </p:sp>
    </p:spTree>
    <p:extLst>
      <p:ext uri="{BB962C8B-B14F-4D97-AF65-F5344CB8AC3E}">
        <p14:creationId xmlns:p14="http://schemas.microsoft.com/office/powerpoint/2010/main" val="2183336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idx="1"/>
          </p:nvPr>
        </p:nvSpPr>
        <p:spPr/>
        <p:txBody>
          <a:bodyPr/>
          <a:lstStyle/>
          <a:p>
            <a:pPr marL="0" indent="0">
              <a:buNone/>
            </a:pPr>
            <a:endParaRPr lang="en-US" altLang="zh-CN" dirty="0"/>
          </a:p>
          <a:p>
            <a:pPr marL="0" indent="0">
              <a:buNone/>
            </a:pPr>
            <a:endParaRPr lang="en-US" altLang="zh-CN" dirty="0"/>
          </a:p>
          <a:p>
            <a:pPr marL="0" indent="0" algn="ctr">
              <a:buNone/>
            </a:pPr>
            <a:r>
              <a:rPr lang="en-US" altLang="zh-CN" dirty="0" smtClean="0"/>
              <a:t>Q &amp; A</a:t>
            </a:r>
            <a:endParaRPr lang="zh-CN" altLang="en-US" dirty="0"/>
          </a:p>
        </p:txBody>
      </p:sp>
    </p:spTree>
    <p:extLst>
      <p:ext uri="{BB962C8B-B14F-4D97-AF65-F5344CB8AC3E}">
        <p14:creationId xmlns:p14="http://schemas.microsoft.com/office/powerpoint/2010/main" val="23293988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3600" dirty="0" smtClean="0"/>
              <a:t/>
            </a:r>
            <a:br>
              <a:rPr lang="en-US" altLang="zh-CN" sz="3600" dirty="0" smtClean="0"/>
            </a:br>
            <a:r>
              <a:rPr lang="en-US" altLang="zh-CN" sz="3600" dirty="0" smtClean="0"/>
              <a:t>Backup</a:t>
            </a:r>
            <a:endParaRPr lang="zh-CN" altLang="en-US" sz="3600" dirty="0"/>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1785472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D66266D-5A65-49EC-823A-9A86BD85BA29}"/>
              </a:ext>
            </a:extLst>
          </p:cNvPr>
          <p:cNvSpPr>
            <a:spLocks noGrp="1"/>
          </p:cNvSpPr>
          <p:nvPr>
            <p:ph type="title"/>
          </p:nvPr>
        </p:nvSpPr>
        <p:spPr/>
        <p:txBody>
          <a:bodyPr/>
          <a:lstStyle/>
          <a:p>
            <a:r>
              <a:rPr lang="en-US" altLang="zh-CN" dirty="0" smtClean="0"/>
              <a:t>RISC-V</a:t>
            </a:r>
            <a:r>
              <a:rPr lang="zh-CN" altLang="en-US" dirty="0"/>
              <a:t>工具</a:t>
            </a:r>
            <a:r>
              <a:rPr lang="zh-CN" altLang="en-US" dirty="0" smtClean="0"/>
              <a:t>链的构建步骤</a:t>
            </a:r>
            <a:endParaRPr lang="zh-CN" altLang="en-US" dirty="0"/>
          </a:p>
        </p:txBody>
      </p:sp>
      <p:sp>
        <p:nvSpPr>
          <p:cNvPr id="3" name="内容占位符 2">
            <a:extLst>
              <a:ext uri="{FF2B5EF4-FFF2-40B4-BE49-F238E27FC236}">
                <a16:creationId xmlns="" xmlns:a16="http://schemas.microsoft.com/office/drawing/2014/main" id="{67EFE36E-DC87-4C06-98F9-1B70BDC9818F}"/>
              </a:ext>
            </a:extLst>
          </p:cNvPr>
          <p:cNvSpPr>
            <a:spLocks noGrp="1"/>
          </p:cNvSpPr>
          <p:nvPr>
            <p:ph idx="1"/>
          </p:nvPr>
        </p:nvSpPr>
        <p:spPr/>
        <p:txBody>
          <a:bodyPr>
            <a:normAutofit fontScale="92500" lnSpcReduction="20000"/>
          </a:bodyPr>
          <a:lstStyle/>
          <a:p>
            <a:r>
              <a:rPr lang="zh-CN" altLang="en-US" dirty="0"/>
              <a:t>获取源代码</a:t>
            </a:r>
            <a:endParaRPr lang="en-US" altLang="zh-CN" dirty="0"/>
          </a:p>
          <a:p>
            <a:pPr marL="0" indent="0">
              <a:lnSpc>
                <a:spcPct val="100000"/>
              </a:lnSpc>
              <a:buNone/>
            </a:pPr>
            <a:r>
              <a:rPr lang="en-US" altLang="zh-CN" sz="1900" dirty="0"/>
              <a:t>   $ git clone https://github.com/riscv/riscv-gnu-toolchain.git</a:t>
            </a:r>
          </a:p>
          <a:p>
            <a:r>
              <a:rPr lang="zh-CN" altLang="en-US" sz="2400" dirty="0"/>
              <a:t>安装依赖文件</a:t>
            </a:r>
            <a:endParaRPr lang="en-US" altLang="zh-CN" sz="2400" dirty="0"/>
          </a:p>
          <a:p>
            <a:pPr marL="0" indent="0">
              <a:lnSpc>
                <a:spcPct val="100000"/>
              </a:lnSpc>
              <a:buNone/>
            </a:pPr>
            <a:r>
              <a:rPr lang="en-US" altLang="zh-CN" sz="1900" dirty="0"/>
              <a:t>   $ </a:t>
            </a:r>
            <a:r>
              <a:rPr lang="en-US" altLang="zh-CN" sz="1900" dirty="0" err="1"/>
              <a:t>sudo</a:t>
            </a:r>
            <a:r>
              <a:rPr lang="en-US" altLang="zh-CN" sz="1900" dirty="0"/>
              <a:t> apt-get install </a:t>
            </a:r>
            <a:r>
              <a:rPr lang="en-US" altLang="zh-CN" sz="1900" dirty="0" err="1"/>
              <a:t>autoconf</a:t>
            </a:r>
            <a:r>
              <a:rPr lang="en-US" altLang="zh-CN" sz="1900" dirty="0"/>
              <a:t> </a:t>
            </a:r>
            <a:r>
              <a:rPr lang="en-US" altLang="zh-CN" sz="1900" dirty="0" err="1"/>
              <a:t>automake</a:t>
            </a:r>
            <a:r>
              <a:rPr lang="en-US" altLang="zh-CN" sz="1900" dirty="0"/>
              <a:t> </a:t>
            </a:r>
            <a:r>
              <a:rPr lang="en-US" altLang="zh-CN" sz="1900" dirty="0" err="1"/>
              <a:t>autotools</a:t>
            </a:r>
            <a:r>
              <a:rPr lang="en-US" altLang="zh-CN" sz="1900" dirty="0"/>
              <a:t>-dev curl </a:t>
            </a:r>
            <a:r>
              <a:rPr lang="en-US" altLang="zh-CN" sz="1900" dirty="0" err="1"/>
              <a:t>libmpc</a:t>
            </a:r>
            <a:r>
              <a:rPr lang="en-US" altLang="zh-CN" sz="1900" dirty="0"/>
              <a:t>-dev</a:t>
            </a:r>
          </a:p>
          <a:p>
            <a:pPr marL="0" indent="0">
              <a:lnSpc>
                <a:spcPct val="100000"/>
              </a:lnSpc>
              <a:buNone/>
            </a:pPr>
            <a:r>
              <a:rPr lang="en-US" altLang="zh-CN" sz="1900" dirty="0"/>
              <a:t>   $</a:t>
            </a:r>
            <a:r>
              <a:rPr lang="zh-CN" altLang="en-US" sz="1900" dirty="0"/>
              <a:t> </a:t>
            </a:r>
            <a:r>
              <a:rPr lang="en-US" altLang="zh-CN" sz="1900" dirty="0" err="1"/>
              <a:t>sudo</a:t>
            </a:r>
            <a:r>
              <a:rPr lang="zh-CN" altLang="en-US" sz="1900" dirty="0"/>
              <a:t> </a:t>
            </a:r>
            <a:r>
              <a:rPr lang="en-US" altLang="zh-CN" sz="1900" dirty="0"/>
              <a:t>apt-get</a:t>
            </a:r>
            <a:r>
              <a:rPr lang="zh-CN" altLang="en-US" sz="1900" dirty="0"/>
              <a:t> </a:t>
            </a:r>
            <a:r>
              <a:rPr lang="en-US" altLang="zh-CN" sz="1900" dirty="0"/>
              <a:t>install </a:t>
            </a:r>
            <a:r>
              <a:rPr lang="en-US" altLang="zh-CN" sz="1900" dirty="0" err="1"/>
              <a:t>libmpfr</a:t>
            </a:r>
            <a:r>
              <a:rPr lang="en-US" altLang="zh-CN" sz="1900" dirty="0"/>
              <a:t>-dev </a:t>
            </a:r>
            <a:r>
              <a:rPr lang="en-US" altLang="zh-CN" sz="1900" dirty="0" err="1"/>
              <a:t>libgmp</a:t>
            </a:r>
            <a:r>
              <a:rPr lang="en-US" altLang="zh-CN" sz="1900" dirty="0"/>
              <a:t>-dev gawk build-essential bison flex</a:t>
            </a:r>
          </a:p>
          <a:p>
            <a:pPr marL="0" indent="0">
              <a:lnSpc>
                <a:spcPct val="100000"/>
              </a:lnSpc>
              <a:buNone/>
            </a:pPr>
            <a:r>
              <a:rPr lang="en-US" altLang="zh-CN" sz="1900" dirty="0"/>
              <a:t>   $ </a:t>
            </a:r>
            <a:r>
              <a:rPr lang="en-US" altLang="zh-CN" sz="1900" dirty="0" err="1"/>
              <a:t>sudo</a:t>
            </a:r>
            <a:r>
              <a:rPr lang="en-US" altLang="zh-CN" sz="1900" dirty="0"/>
              <a:t> apt-get install </a:t>
            </a:r>
            <a:r>
              <a:rPr lang="en-US" altLang="zh-CN" sz="1900" dirty="0" err="1"/>
              <a:t>texinfo</a:t>
            </a:r>
            <a:r>
              <a:rPr lang="en-US" altLang="zh-CN" sz="1900" dirty="0"/>
              <a:t> </a:t>
            </a:r>
            <a:r>
              <a:rPr lang="en-US" altLang="zh-CN" sz="1900" dirty="0" err="1"/>
              <a:t>gperf</a:t>
            </a:r>
            <a:r>
              <a:rPr lang="en-US" altLang="zh-CN" sz="1900" dirty="0"/>
              <a:t> </a:t>
            </a:r>
            <a:r>
              <a:rPr lang="en-US" altLang="zh-CN" sz="1900" dirty="0" err="1"/>
              <a:t>libtool</a:t>
            </a:r>
            <a:r>
              <a:rPr lang="en-US" altLang="zh-CN" sz="1900" dirty="0"/>
              <a:t> </a:t>
            </a:r>
            <a:r>
              <a:rPr lang="en-US" altLang="zh-CN" sz="1900" dirty="0" err="1"/>
              <a:t>patchutils</a:t>
            </a:r>
            <a:r>
              <a:rPr lang="en-US" altLang="zh-CN" sz="1900" dirty="0"/>
              <a:t> </a:t>
            </a:r>
            <a:r>
              <a:rPr lang="en-US" altLang="zh-CN" sz="1900" dirty="0" err="1"/>
              <a:t>bc</a:t>
            </a:r>
            <a:r>
              <a:rPr lang="en-US" altLang="zh-CN" sz="1900" dirty="0"/>
              <a:t> zlib1g-dev </a:t>
            </a:r>
            <a:r>
              <a:rPr lang="en-US" altLang="zh-CN" sz="1900" dirty="0" err="1"/>
              <a:t>libexpat</a:t>
            </a:r>
            <a:r>
              <a:rPr lang="en-US" altLang="zh-CN" sz="1900" dirty="0"/>
              <a:t>-dev</a:t>
            </a:r>
          </a:p>
          <a:p>
            <a:r>
              <a:rPr lang="zh-CN" altLang="en-US" sz="2400" dirty="0"/>
              <a:t>开始构建</a:t>
            </a:r>
            <a:endParaRPr lang="en-US" altLang="zh-CN" sz="2400" dirty="0"/>
          </a:p>
          <a:p>
            <a:pPr marL="0" indent="0">
              <a:lnSpc>
                <a:spcPct val="100000"/>
              </a:lnSpc>
              <a:buNone/>
            </a:pPr>
            <a:r>
              <a:rPr lang="en-US" altLang="zh-CN" sz="1900" dirty="0"/>
              <a:t>   $ cd </a:t>
            </a:r>
            <a:r>
              <a:rPr lang="en-US" altLang="zh-CN" sz="1900" dirty="0" err="1"/>
              <a:t>riscv</a:t>
            </a:r>
            <a:r>
              <a:rPr lang="en-US" altLang="zh-CN" sz="1900" dirty="0"/>
              <a:t>-gnu-toolchain</a:t>
            </a:r>
          </a:p>
          <a:p>
            <a:pPr marL="0" indent="0">
              <a:lnSpc>
                <a:spcPct val="100000"/>
              </a:lnSpc>
              <a:buNone/>
            </a:pPr>
            <a:r>
              <a:rPr lang="en-US" altLang="zh-CN" sz="1900" dirty="0"/>
              <a:t>   $ </a:t>
            </a:r>
            <a:r>
              <a:rPr lang="en-US" altLang="zh-CN" sz="1900" dirty="0" err="1"/>
              <a:t>mkdir</a:t>
            </a:r>
            <a:r>
              <a:rPr lang="en-US" altLang="zh-CN" sz="1900" dirty="0"/>
              <a:t> build &amp;&amp; cd build</a:t>
            </a:r>
          </a:p>
          <a:p>
            <a:pPr marL="0" indent="0">
              <a:lnSpc>
                <a:spcPct val="100000"/>
              </a:lnSpc>
              <a:buNone/>
            </a:pPr>
            <a:r>
              <a:rPr lang="en-US" altLang="zh-CN" sz="1900" dirty="0"/>
              <a:t>   $ ../configure --prefix=/opt/</a:t>
            </a:r>
            <a:r>
              <a:rPr lang="en-US" altLang="zh-CN" sz="1900" dirty="0" err="1"/>
              <a:t>riscv</a:t>
            </a:r>
            <a:r>
              <a:rPr lang="en-US" altLang="zh-CN" sz="1900" dirty="0"/>
              <a:t> --enable-</a:t>
            </a:r>
            <a:r>
              <a:rPr lang="en-US" altLang="zh-CN" sz="1900" dirty="0" err="1"/>
              <a:t>multilib</a:t>
            </a:r>
            <a:endParaRPr lang="en-US" altLang="zh-CN" sz="1900" dirty="0"/>
          </a:p>
          <a:p>
            <a:pPr marL="0" indent="0">
              <a:lnSpc>
                <a:spcPct val="100000"/>
              </a:lnSpc>
              <a:buNone/>
            </a:pPr>
            <a:r>
              <a:rPr lang="en-US" altLang="zh-CN" sz="1900" dirty="0"/>
              <a:t>   $ make</a:t>
            </a:r>
          </a:p>
          <a:p>
            <a:pPr marL="0" indent="0">
              <a:lnSpc>
                <a:spcPct val="100000"/>
              </a:lnSpc>
              <a:buNone/>
            </a:pPr>
            <a:r>
              <a:rPr lang="en-US" altLang="zh-CN" sz="1900" dirty="0"/>
              <a:t>   $ make install</a:t>
            </a:r>
          </a:p>
        </p:txBody>
      </p:sp>
    </p:spTree>
    <p:extLst>
      <p:ext uri="{BB962C8B-B14F-4D97-AF65-F5344CB8AC3E}">
        <p14:creationId xmlns:p14="http://schemas.microsoft.com/office/powerpoint/2010/main" val="4106509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spike</a:t>
            </a:r>
            <a:r>
              <a:rPr lang="zh-CN" altLang="en-US" dirty="0"/>
              <a:t>的</a:t>
            </a:r>
            <a:r>
              <a:rPr lang="zh-CN" altLang="en-US" dirty="0" smtClean="0"/>
              <a:t>构建步骤</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获取源码</a:t>
            </a:r>
            <a:endParaRPr lang="en-US" altLang="zh-CN" dirty="0"/>
          </a:p>
          <a:p>
            <a:pPr marL="0" indent="0">
              <a:buNone/>
            </a:pPr>
            <a:r>
              <a:rPr lang="en-US" altLang="zh-CN" sz="1900" dirty="0"/>
              <a:t>    $ </a:t>
            </a:r>
            <a:r>
              <a:rPr lang="en-US" altLang="zh-CN" sz="1900" dirty="0" err="1"/>
              <a:t>git</a:t>
            </a:r>
            <a:r>
              <a:rPr lang="en-US" altLang="zh-CN" sz="1900" dirty="0"/>
              <a:t> clone https://github.com/riscv/riscv.isa-sim.git </a:t>
            </a:r>
          </a:p>
          <a:p>
            <a:r>
              <a:rPr lang="zh-CN" altLang="en-US" dirty="0"/>
              <a:t>安装依赖文件</a:t>
            </a:r>
            <a:endParaRPr lang="en-US" altLang="zh-CN" dirty="0"/>
          </a:p>
          <a:p>
            <a:pPr marL="0" indent="0">
              <a:buNone/>
            </a:pPr>
            <a:r>
              <a:rPr lang="en-US" altLang="zh-CN" sz="1900" dirty="0"/>
              <a:t>    $ </a:t>
            </a:r>
            <a:r>
              <a:rPr lang="en-US" altLang="zh-CN" sz="1900" dirty="0" err="1"/>
              <a:t>sudo</a:t>
            </a:r>
            <a:r>
              <a:rPr lang="en-US" altLang="zh-CN" sz="1900" dirty="0"/>
              <a:t> apt-get install device-tree-compile</a:t>
            </a:r>
          </a:p>
          <a:p>
            <a:r>
              <a:rPr lang="zh-CN" altLang="en-US" dirty="0"/>
              <a:t>开始构建</a:t>
            </a:r>
            <a:endParaRPr lang="en-US" altLang="zh-CN" dirty="0"/>
          </a:p>
          <a:p>
            <a:pPr marL="0" indent="0">
              <a:buNone/>
            </a:pPr>
            <a:r>
              <a:rPr lang="en-US" altLang="zh-CN" sz="1900" dirty="0"/>
              <a:t>    $ cd </a:t>
            </a:r>
            <a:r>
              <a:rPr lang="en-US" altLang="zh-CN" sz="1900" dirty="0" err="1"/>
              <a:t>riscv</a:t>
            </a:r>
            <a:r>
              <a:rPr lang="en-US" altLang="zh-CN" sz="1900" dirty="0"/>
              <a:t>-</a:t>
            </a:r>
            <a:r>
              <a:rPr lang="en-US" altLang="zh-CN" sz="1900" dirty="0" err="1"/>
              <a:t>isa</a:t>
            </a:r>
            <a:r>
              <a:rPr lang="en-US" altLang="zh-CN" sz="1900" dirty="0"/>
              <a:t>-sim</a:t>
            </a:r>
          </a:p>
          <a:p>
            <a:pPr marL="0" indent="0">
              <a:buNone/>
            </a:pPr>
            <a:r>
              <a:rPr lang="en-US" altLang="zh-CN" sz="1900" dirty="0"/>
              <a:t>    $ </a:t>
            </a:r>
            <a:r>
              <a:rPr lang="en-US" altLang="zh-CN" sz="1900" dirty="0" err="1"/>
              <a:t>mkdir</a:t>
            </a:r>
            <a:r>
              <a:rPr lang="en-US" altLang="zh-CN" sz="1900" dirty="0"/>
              <a:t> build</a:t>
            </a:r>
          </a:p>
          <a:p>
            <a:pPr marL="0" indent="0">
              <a:buNone/>
            </a:pPr>
            <a:r>
              <a:rPr lang="en-US" altLang="zh-CN" sz="1900" dirty="0"/>
              <a:t>    $ cd build </a:t>
            </a:r>
          </a:p>
          <a:p>
            <a:pPr marL="0" indent="0">
              <a:buNone/>
            </a:pPr>
            <a:r>
              <a:rPr lang="en-US" altLang="zh-CN" sz="1900" dirty="0"/>
              <a:t>    $ ../configure –prefix=/opt/</a:t>
            </a:r>
            <a:r>
              <a:rPr lang="en-US" altLang="zh-CN" sz="1900" dirty="0" err="1"/>
              <a:t>riscv</a:t>
            </a:r>
            <a:r>
              <a:rPr lang="en-US" altLang="zh-CN" sz="1900" dirty="0"/>
              <a:t> -enable-histogram</a:t>
            </a:r>
          </a:p>
          <a:p>
            <a:pPr marL="0" indent="0">
              <a:buNone/>
            </a:pPr>
            <a:r>
              <a:rPr lang="en-US" altLang="zh-CN" sz="1900" dirty="0"/>
              <a:t>    $ make </a:t>
            </a:r>
          </a:p>
          <a:p>
            <a:pPr marL="0" indent="0">
              <a:buNone/>
            </a:pPr>
            <a:r>
              <a:rPr lang="en-US" altLang="zh-CN" sz="1900" dirty="0"/>
              <a:t>    $ make install</a:t>
            </a:r>
          </a:p>
        </p:txBody>
      </p:sp>
    </p:spTree>
    <p:extLst>
      <p:ext uri="{BB962C8B-B14F-4D97-AF65-F5344CB8AC3E}">
        <p14:creationId xmlns:p14="http://schemas.microsoft.com/office/powerpoint/2010/main" val="447745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pk</a:t>
            </a:r>
            <a:r>
              <a:rPr lang="zh-CN" altLang="en-US" dirty="0"/>
              <a:t>的</a:t>
            </a:r>
            <a:r>
              <a:rPr lang="zh-CN" altLang="en-US" dirty="0" smtClean="0"/>
              <a:t>构建步骤</a:t>
            </a:r>
            <a:endParaRPr lang="zh-CN" altLang="en-US" dirty="0"/>
          </a:p>
        </p:txBody>
      </p:sp>
      <p:sp>
        <p:nvSpPr>
          <p:cNvPr id="3" name="内容占位符 2"/>
          <p:cNvSpPr>
            <a:spLocks noGrp="1"/>
          </p:cNvSpPr>
          <p:nvPr>
            <p:ph idx="1"/>
          </p:nvPr>
        </p:nvSpPr>
        <p:spPr/>
        <p:txBody>
          <a:bodyPr/>
          <a:lstStyle/>
          <a:p>
            <a:r>
              <a:rPr lang="zh-CN" altLang="en-US" dirty="0"/>
              <a:t>获取源码</a:t>
            </a:r>
            <a:endParaRPr lang="en-US" altLang="zh-CN" dirty="0"/>
          </a:p>
          <a:p>
            <a:pPr marL="0" indent="0">
              <a:buNone/>
            </a:pPr>
            <a:r>
              <a:rPr lang="en-US" altLang="zh-CN" sz="1800" dirty="0"/>
              <a:t>    $ </a:t>
            </a:r>
            <a:r>
              <a:rPr lang="en-US" altLang="zh-CN" sz="1800" dirty="0" err="1"/>
              <a:t>git</a:t>
            </a:r>
            <a:r>
              <a:rPr lang="en-US" altLang="zh-CN" sz="1800" dirty="0"/>
              <a:t> clone https://github.com/riscv/riscv-pk.git</a:t>
            </a:r>
          </a:p>
          <a:p>
            <a:r>
              <a:rPr lang="zh-CN" altLang="en-US" dirty="0"/>
              <a:t>开始构建</a:t>
            </a:r>
            <a:endParaRPr lang="en-US" altLang="zh-CN" dirty="0"/>
          </a:p>
          <a:p>
            <a:pPr marL="0" indent="0">
              <a:buNone/>
            </a:pPr>
            <a:r>
              <a:rPr lang="en-US" altLang="zh-CN" sz="1800" dirty="0"/>
              <a:t>    $ cd </a:t>
            </a:r>
            <a:r>
              <a:rPr lang="en-US" altLang="zh-CN" sz="1800" dirty="0" err="1"/>
              <a:t>riscv-pk</a:t>
            </a:r>
            <a:endParaRPr lang="en-US" altLang="zh-CN" sz="1800" dirty="0"/>
          </a:p>
          <a:p>
            <a:pPr marL="0" indent="0">
              <a:buNone/>
            </a:pPr>
            <a:r>
              <a:rPr lang="en-US" altLang="zh-CN" sz="1800" dirty="0"/>
              <a:t>    $ </a:t>
            </a:r>
            <a:r>
              <a:rPr lang="en-US" altLang="zh-CN" sz="1800" dirty="0" err="1"/>
              <a:t>mkdir</a:t>
            </a:r>
            <a:r>
              <a:rPr lang="en-US" altLang="zh-CN" sz="1800" dirty="0"/>
              <a:t> build </a:t>
            </a:r>
          </a:p>
          <a:p>
            <a:pPr marL="0" indent="0">
              <a:buNone/>
            </a:pPr>
            <a:r>
              <a:rPr lang="en-US" altLang="zh-CN" sz="1800" dirty="0"/>
              <a:t>    $ cd build</a:t>
            </a:r>
          </a:p>
          <a:p>
            <a:pPr marL="0" indent="0">
              <a:buNone/>
            </a:pPr>
            <a:r>
              <a:rPr lang="en-US" altLang="zh-CN" sz="1800" dirty="0"/>
              <a:t>    $ ../configure -prefix=/opt/</a:t>
            </a:r>
            <a:r>
              <a:rPr lang="en-US" altLang="zh-CN" sz="1800" dirty="0" err="1"/>
              <a:t>riscv</a:t>
            </a:r>
            <a:r>
              <a:rPr lang="en-US" altLang="zh-CN" sz="1800" dirty="0"/>
              <a:t> -host=riscv64-unknown-elf</a:t>
            </a:r>
          </a:p>
          <a:p>
            <a:pPr marL="0" indent="0">
              <a:buNone/>
            </a:pPr>
            <a:r>
              <a:rPr lang="en-US" altLang="zh-CN" sz="1800" dirty="0"/>
              <a:t>    $ make </a:t>
            </a:r>
          </a:p>
          <a:p>
            <a:pPr marL="0" indent="0">
              <a:buNone/>
            </a:pPr>
            <a:r>
              <a:rPr lang="en-US" altLang="zh-CN" sz="1800" dirty="0"/>
              <a:t>    $ make install</a:t>
            </a:r>
            <a:endParaRPr lang="zh-CN" altLang="en-US" sz="1800" dirty="0"/>
          </a:p>
        </p:txBody>
      </p:sp>
      <p:sp>
        <p:nvSpPr>
          <p:cNvPr id="6" name="文本框 5"/>
          <p:cNvSpPr txBox="1"/>
          <p:nvPr/>
        </p:nvSpPr>
        <p:spPr>
          <a:xfrm>
            <a:off x="887785" y="5464036"/>
            <a:ext cx="3989015" cy="307777"/>
          </a:xfrm>
          <a:prstGeom prst="rect">
            <a:avLst/>
          </a:prstGeom>
          <a:noFill/>
          <a:ln>
            <a:solidFill>
              <a:schemeClr val="accent1"/>
            </a:solidFill>
          </a:ln>
        </p:spPr>
        <p:txBody>
          <a:bodyPr wrap="square" rtlCol="0">
            <a:spAutoFit/>
          </a:bodyPr>
          <a:lstStyle/>
          <a:p>
            <a:r>
              <a:rPr lang="zh-CN" altLang="en-US" sz="1400" dirty="0"/>
              <a:t>构建</a:t>
            </a:r>
            <a:r>
              <a:rPr lang="en-US" altLang="zh-CN" sz="1400" dirty="0" err="1"/>
              <a:t>pk</a:t>
            </a:r>
            <a:r>
              <a:rPr lang="zh-CN" altLang="en-US" sz="1400" dirty="0"/>
              <a:t>之前需要先完成</a:t>
            </a:r>
            <a:r>
              <a:rPr lang="en-US" altLang="zh-CN" sz="1400" dirty="0" err="1"/>
              <a:t>riscv</a:t>
            </a:r>
            <a:r>
              <a:rPr lang="en-US" altLang="zh-CN" sz="1400" dirty="0"/>
              <a:t>-gnu-toolchain</a:t>
            </a:r>
            <a:r>
              <a:rPr lang="zh-CN" altLang="en-US" sz="1400" dirty="0"/>
              <a:t>的安装</a:t>
            </a:r>
            <a:endParaRPr lang="en-US" altLang="zh-CN" sz="1400" dirty="0"/>
          </a:p>
        </p:txBody>
      </p:sp>
      <p:sp>
        <p:nvSpPr>
          <p:cNvPr id="7" name="文本框 6"/>
          <p:cNvSpPr txBox="1"/>
          <p:nvPr/>
        </p:nvSpPr>
        <p:spPr>
          <a:xfrm>
            <a:off x="887785" y="5863982"/>
            <a:ext cx="7533042" cy="523220"/>
          </a:xfrm>
          <a:prstGeom prst="rect">
            <a:avLst/>
          </a:prstGeom>
          <a:noFill/>
          <a:ln>
            <a:solidFill>
              <a:schemeClr val="accent1"/>
            </a:solidFill>
          </a:ln>
        </p:spPr>
        <p:txBody>
          <a:bodyPr wrap="square" rtlCol="0">
            <a:spAutoFit/>
          </a:bodyPr>
          <a:lstStyle/>
          <a:p>
            <a:r>
              <a:rPr lang="zh-CN" altLang="en-US" sz="1400" dirty="0"/>
              <a:t>如果出现</a:t>
            </a:r>
            <a:r>
              <a:rPr lang="en-US" altLang="zh-CN" sz="1400" dirty="0"/>
              <a:t>`riscv64-unknown-elf-gcc: command not found`</a:t>
            </a:r>
            <a:r>
              <a:rPr lang="zh-CN" altLang="en-US" sz="1400" dirty="0"/>
              <a:t>的错误，需要将工具链路径加入</a:t>
            </a:r>
            <a:r>
              <a:rPr lang="en-US" altLang="zh-CN" sz="1400" dirty="0"/>
              <a:t>PATH</a:t>
            </a:r>
            <a:r>
              <a:rPr lang="zh-CN" altLang="en-US" sz="1400" dirty="0"/>
              <a:t>中：</a:t>
            </a:r>
            <a:endParaRPr lang="en-US" altLang="zh-CN" sz="1400" dirty="0"/>
          </a:p>
          <a:p>
            <a:r>
              <a:rPr lang="en-US" altLang="zh-CN" sz="1400" dirty="0"/>
              <a:t>$ export PATH=/opt/</a:t>
            </a:r>
            <a:r>
              <a:rPr lang="en-US" altLang="zh-CN" sz="1400" dirty="0" err="1"/>
              <a:t>riscv</a:t>
            </a:r>
            <a:r>
              <a:rPr lang="en-US" altLang="zh-CN" sz="1400" dirty="0"/>
              <a:t>:$PATH</a:t>
            </a:r>
          </a:p>
        </p:txBody>
      </p:sp>
    </p:spTree>
    <p:extLst>
      <p:ext uri="{BB962C8B-B14F-4D97-AF65-F5344CB8AC3E}">
        <p14:creationId xmlns:p14="http://schemas.microsoft.com/office/powerpoint/2010/main" val="1155387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2 RISC-V</a:t>
            </a:r>
            <a:r>
              <a:rPr lang="zh-CN" altLang="en-US" dirty="0"/>
              <a:t>汇编语言</a:t>
            </a:r>
          </a:p>
        </p:txBody>
      </p:sp>
      <p:sp>
        <p:nvSpPr>
          <p:cNvPr id="3" name="副标题 2"/>
          <p:cNvSpPr>
            <a:spLocks noGrp="1"/>
          </p:cNvSpPr>
          <p:nvPr>
            <p:ph type="subTitle" idx="1"/>
          </p:nvPr>
        </p:nvSpPr>
        <p:spPr/>
        <p:txBody>
          <a:bodyPr/>
          <a:lstStyle/>
          <a:p>
            <a:r>
              <a:rPr lang="zh-CN" altLang="en-US" dirty="0"/>
              <a:t>潘志铭</a:t>
            </a:r>
          </a:p>
        </p:txBody>
      </p:sp>
    </p:spTree>
    <p:extLst>
      <p:ext uri="{BB962C8B-B14F-4D97-AF65-F5344CB8AC3E}">
        <p14:creationId xmlns:p14="http://schemas.microsoft.com/office/powerpoint/2010/main" val="14251823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3600" dirty="0" smtClean="0"/>
              <a:t>RISC-V</a:t>
            </a:r>
            <a:r>
              <a:rPr lang="zh-CN" altLang="en-US" sz="3600" dirty="0" smtClean="0"/>
              <a:t>寄存器</a:t>
            </a:r>
            <a:endParaRPr lang="zh-CN" altLang="en-US" sz="3600" dirty="0"/>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2523239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RISC-V</a:t>
            </a:r>
            <a:r>
              <a:rPr lang="zh-CN" altLang="en-US" dirty="0" smtClean="0"/>
              <a:t>通用寄存器</a:t>
            </a:r>
            <a:endParaRPr lang="zh-CN" altLang="en-US" dirty="0"/>
          </a:p>
        </p:txBody>
      </p:sp>
      <p:pic>
        <p:nvPicPr>
          <p:cNvPr id="30" name="内容占位符 29"/>
          <p:cNvPicPr>
            <a:picLocks noGrp="1" noChangeAspect="1"/>
          </p:cNvPicPr>
          <p:nvPr>
            <p:ph idx="1"/>
          </p:nvPr>
        </p:nvPicPr>
        <p:blipFill>
          <a:blip r:embed="rId2"/>
          <a:stretch>
            <a:fillRect/>
          </a:stretch>
        </p:blipFill>
        <p:spPr>
          <a:xfrm>
            <a:off x="628650" y="1900892"/>
            <a:ext cx="5285714" cy="3666667"/>
          </a:xfrm>
          <a:prstGeom prst="rect">
            <a:avLst/>
          </a:prstGeom>
        </p:spPr>
      </p:pic>
      <p:sp>
        <p:nvSpPr>
          <p:cNvPr id="31" name="文本框 30"/>
          <p:cNvSpPr txBox="1"/>
          <p:nvPr/>
        </p:nvSpPr>
        <p:spPr>
          <a:xfrm>
            <a:off x="5802972" y="1425480"/>
            <a:ext cx="3234822" cy="923330"/>
          </a:xfrm>
          <a:prstGeom prst="rect">
            <a:avLst/>
          </a:prstGeom>
          <a:noFill/>
          <a:ln>
            <a:solidFill>
              <a:srgbClr val="FF0000"/>
            </a:solidFill>
          </a:ln>
        </p:spPr>
        <p:txBody>
          <a:bodyPr wrap="square" rtlCol="0">
            <a:spAutoFit/>
          </a:bodyPr>
          <a:lstStyle/>
          <a:p>
            <a:r>
              <a:rPr lang="en-US" altLang="zh-CN" dirty="0"/>
              <a:t>RISC-V</a:t>
            </a:r>
            <a:r>
              <a:rPr lang="zh-CN" altLang="en-US" dirty="0"/>
              <a:t>定义了</a:t>
            </a:r>
            <a:r>
              <a:rPr lang="en-US" altLang="zh-CN" dirty="0"/>
              <a:t>32</a:t>
            </a:r>
            <a:r>
              <a:rPr lang="zh-CN" altLang="en-US" dirty="0" smtClean="0"/>
              <a:t>个</a:t>
            </a:r>
            <a:r>
              <a:rPr lang="en-US" altLang="zh-CN" dirty="0" smtClean="0"/>
              <a:t>XLEN-bit</a:t>
            </a:r>
            <a:r>
              <a:rPr lang="zh-CN" altLang="en-US" dirty="0"/>
              <a:t>位宽的整型寄存器，和</a:t>
            </a:r>
            <a:r>
              <a:rPr lang="en-US" altLang="zh-CN" dirty="0"/>
              <a:t>32</a:t>
            </a:r>
            <a:r>
              <a:rPr lang="zh-CN" altLang="en-US" dirty="0" smtClean="0"/>
              <a:t>个</a:t>
            </a:r>
            <a:r>
              <a:rPr lang="en-US" altLang="zh-CN" dirty="0" smtClean="0"/>
              <a:t>XLEN-bit</a:t>
            </a:r>
            <a:r>
              <a:rPr lang="zh-CN" altLang="en-US" dirty="0"/>
              <a:t>位宽的</a:t>
            </a:r>
            <a:r>
              <a:rPr lang="zh-CN" altLang="en-US" dirty="0" smtClean="0"/>
              <a:t>浮点寄存器</a:t>
            </a:r>
            <a:r>
              <a:rPr lang="ru-RU" altLang="zh-CN" baseline="30000" dirty="0" smtClean="0"/>
              <a:t>[1]</a:t>
            </a:r>
            <a:endParaRPr lang="en-US" altLang="zh-CN" dirty="0"/>
          </a:p>
        </p:txBody>
      </p:sp>
      <p:grpSp>
        <p:nvGrpSpPr>
          <p:cNvPr id="32" name="组合 31"/>
          <p:cNvGrpSpPr/>
          <p:nvPr/>
        </p:nvGrpSpPr>
        <p:grpSpPr>
          <a:xfrm>
            <a:off x="628650" y="1881778"/>
            <a:ext cx="590550" cy="3666667"/>
            <a:chOff x="2137109" y="4159988"/>
            <a:chExt cx="583866" cy="274320"/>
          </a:xfrm>
        </p:grpSpPr>
        <p:cxnSp>
          <p:nvCxnSpPr>
            <p:cNvPr id="33" name="直接连接符 32"/>
            <p:cNvCxnSpPr/>
            <p:nvPr/>
          </p:nvCxnSpPr>
          <p:spPr>
            <a:xfrm>
              <a:off x="2137109" y="4159988"/>
              <a:ext cx="583866"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34" name="直接连接符 33"/>
            <p:cNvCxnSpPr/>
            <p:nvPr/>
          </p:nvCxnSpPr>
          <p:spPr>
            <a:xfrm>
              <a:off x="2137109" y="4159988"/>
              <a:ext cx="0" cy="27432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35" name="直接连接符 34"/>
            <p:cNvCxnSpPr/>
            <p:nvPr/>
          </p:nvCxnSpPr>
          <p:spPr>
            <a:xfrm flipV="1">
              <a:off x="2137109" y="4434308"/>
              <a:ext cx="583866"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36" name="直接连接符 35"/>
            <p:cNvCxnSpPr/>
            <p:nvPr/>
          </p:nvCxnSpPr>
          <p:spPr>
            <a:xfrm>
              <a:off x="2720975" y="4159988"/>
              <a:ext cx="0" cy="27432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grpSp>
      <p:cxnSp>
        <p:nvCxnSpPr>
          <p:cNvPr id="37" name="直接箭头连接符 36"/>
          <p:cNvCxnSpPr>
            <a:stCxn id="31" idx="1"/>
          </p:cNvCxnSpPr>
          <p:nvPr/>
        </p:nvCxnSpPr>
        <p:spPr>
          <a:xfrm flipH="1">
            <a:off x="1217768" y="1887145"/>
            <a:ext cx="4585204" cy="5774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1333188" y="1925670"/>
            <a:ext cx="590550" cy="3591634"/>
            <a:chOff x="2137109" y="4159988"/>
            <a:chExt cx="583866" cy="274320"/>
          </a:xfrm>
        </p:grpSpPr>
        <p:cxnSp>
          <p:nvCxnSpPr>
            <p:cNvPr id="39" name="直接连接符 38"/>
            <p:cNvCxnSpPr/>
            <p:nvPr/>
          </p:nvCxnSpPr>
          <p:spPr>
            <a:xfrm>
              <a:off x="2137109" y="4159988"/>
              <a:ext cx="583866"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40" name="直接连接符 39"/>
            <p:cNvCxnSpPr/>
            <p:nvPr/>
          </p:nvCxnSpPr>
          <p:spPr>
            <a:xfrm>
              <a:off x="2137109" y="4159988"/>
              <a:ext cx="0" cy="27432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41" name="直接连接符 40"/>
            <p:cNvCxnSpPr/>
            <p:nvPr/>
          </p:nvCxnSpPr>
          <p:spPr>
            <a:xfrm flipV="1">
              <a:off x="2137109" y="4434308"/>
              <a:ext cx="583866"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42" name="直接连接符 41"/>
            <p:cNvCxnSpPr/>
            <p:nvPr/>
          </p:nvCxnSpPr>
          <p:spPr>
            <a:xfrm>
              <a:off x="2720975" y="4159988"/>
              <a:ext cx="0" cy="27432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grpSp>
      <p:sp>
        <p:nvSpPr>
          <p:cNvPr id="43" name="文本框 42"/>
          <p:cNvSpPr txBox="1"/>
          <p:nvPr/>
        </p:nvSpPr>
        <p:spPr>
          <a:xfrm>
            <a:off x="5801540" y="2476336"/>
            <a:ext cx="3236253" cy="369332"/>
          </a:xfrm>
          <a:prstGeom prst="rect">
            <a:avLst/>
          </a:prstGeom>
          <a:noFill/>
          <a:ln>
            <a:solidFill>
              <a:srgbClr val="FF0000"/>
            </a:solidFill>
          </a:ln>
        </p:spPr>
        <p:txBody>
          <a:bodyPr wrap="square" rtlCol="0">
            <a:spAutoFit/>
          </a:bodyPr>
          <a:lstStyle/>
          <a:p>
            <a:r>
              <a:rPr lang="en-US" altLang="zh-CN" dirty="0"/>
              <a:t>RISC-V</a:t>
            </a:r>
            <a:r>
              <a:rPr lang="zh-CN" altLang="en-US" dirty="0"/>
              <a:t>各个寄存器的</a:t>
            </a:r>
            <a:r>
              <a:rPr lang="en-US" altLang="zh-CN" dirty="0"/>
              <a:t>ABI</a:t>
            </a:r>
            <a:r>
              <a:rPr lang="zh-CN" altLang="en-US" dirty="0"/>
              <a:t>别名</a:t>
            </a:r>
            <a:endParaRPr lang="en-US" altLang="zh-CN" dirty="0"/>
          </a:p>
        </p:txBody>
      </p:sp>
      <p:cxnSp>
        <p:nvCxnSpPr>
          <p:cNvPr id="44" name="直接箭头连接符 43"/>
          <p:cNvCxnSpPr>
            <a:stCxn id="43" idx="1"/>
          </p:cNvCxnSpPr>
          <p:nvPr/>
        </p:nvCxnSpPr>
        <p:spPr>
          <a:xfrm flipH="1">
            <a:off x="1936562" y="2661002"/>
            <a:ext cx="3864978" cy="608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2098111" y="1850636"/>
            <a:ext cx="2007163" cy="3666667"/>
            <a:chOff x="2137109" y="4159988"/>
            <a:chExt cx="583866" cy="274320"/>
          </a:xfrm>
        </p:grpSpPr>
        <p:cxnSp>
          <p:nvCxnSpPr>
            <p:cNvPr id="46" name="直接连接符 45"/>
            <p:cNvCxnSpPr/>
            <p:nvPr/>
          </p:nvCxnSpPr>
          <p:spPr>
            <a:xfrm>
              <a:off x="2137109" y="4159988"/>
              <a:ext cx="583866"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47" name="直接连接符 46"/>
            <p:cNvCxnSpPr/>
            <p:nvPr/>
          </p:nvCxnSpPr>
          <p:spPr>
            <a:xfrm>
              <a:off x="2137109" y="4159988"/>
              <a:ext cx="0" cy="27432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48" name="直接连接符 47"/>
            <p:cNvCxnSpPr/>
            <p:nvPr/>
          </p:nvCxnSpPr>
          <p:spPr>
            <a:xfrm flipV="1">
              <a:off x="2137109" y="4434308"/>
              <a:ext cx="583866"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49" name="直接连接符 48"/>
            <p:cNvCxnSpPr/>
            <p:nvPr/>
          </p:nvCxnSpPr>
          <p:spPr>
            <a:xfrm>
              <a:off x="2720975" y="4159988"/>
              <a:ext cx="0" cy="27432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grpSp>
      <p:cxnSp>
        <p:nvCxnSpPr>
          <p:cNvPr id="50" name="直接箭头连接符 49"/>
          <p:cNvCxnSpPr>
            <a:stCxn id="51" idx="1"/>
          </p:cNvCxnSpPr>
          <p:nvPr/>
        </p:nvCxnSpPr>
        <p:spPr>
          <a:xfrm flipH="1">
            <a:off x="4091974" y="3165132"/>
            <a:ext cx="1709566" cy="748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5801540" y="2980466"/>
            <a:ext cx="3236253" cy="369332"/>
          </a:xfrm>
          <a:prstGeom prst="rect">
            <a:avLst/>
          </a:prstGeom>
          <a:noFill/>
          <a:ln>
            <a:solidFill>
              <a:srgbClr val="FF0000"/>
            </a:solidFill>
          </a:ln>
        </p:spPr>
        <p:txBody>
          <a:bodyPr wrap="square" rtlCol="0">
            <a:spAutoFit/>
          </a:bodyPr>
          <a:lstStyle/>
          <a:p>
            <a:r>
              <a:rPr lang="en-US" altLang="zh-CN" dirty="0"/>
              <a:t>RISC-V</a:t>
            </a:r>
            <a:r>
              <a:rPr lang="zh-CN" altLang="en-US" dirty="0"/>
              <a:t>各个寄存器的作用描述</a:t>
            </a:r>
            <a:endParaRPr lang="en-US" altLang="zh-CN" dirty="0"/>
          </a:p>
        </p:txBody>
      </p:sp>
      <p:grpSp>
        <p:nvGrpSpPr>
          <p:cNvPr id="52" name="组合 51"/>
          <p:cNvGrpSpPr/>
          <p:nvPr/>
        </p:nvGrpSpPr>
        <p:grpSpPr>
          <a:xfrm>
            <a:off x="4225108" y="1829560"/>
            <a:ext cx="1235639" cy="3666667"/>
            <a:chOff x="2137109" y="4159988"/>
            <a:chExt cx="583866" cy="274320"/>
          </a:xfrm>
        </p:grpSpPr>
        <p:cxnSp>
          <p:nvCxnSpPr>
            <p:cNvPr id="53" name="直接连接符 52"/>
            <p:cNvCxnSpPr/>
            <p:nvPr/>
          </p:nvCxnSpPr>
          <p:spPr>
            <a:xfrm>
              <a:off x="2137109" y="4159988"/>
              <a:ext cx="583866"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54" name="直接连接符 53"/>
            <p:cNvCxnSpPr/>
            <p:nvPr/>
          </p:nvCxnSpPr>
          <p:spPr>
            <a:xfrm>
              <a:off x="2137109" y="4159988"/>
              <a:ext cx="0" cy="27432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55" name="直接连接符 54"/>
            <p:cNvCxnSpPr/>
            <p:nvPr/>
          </p:nvCxnSpPr>
          <p:spPr>
            <a:xfrm flipV="1">
              <a:off x="2137109" y="4434308"/>
              <a:ext cx="583866"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56" name="直接连接符 55"/>
            <p:cNvCxnSpPr/>
            <p:nvPr/>
          </p:nvCxnSpPr>
          <p:spPr>
            <a:xfrm>
              <a:off x="2720975" y="4159988"/>
              <a:ext cx="0" cy="27432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grpSp>
      <p:cxnSp>
        <p:nvCxnSpPr>
          <p:cNvPr id="57" name="直接箭头连接符 56"/>
          <p:cNvCxnSpPr>
            <a:stCxn id="58" idx="1"/>
          </p:cNvCxnSpPr>
          <p:nvPr/>
        </p:nvCxnSpPr>
        <p:spPr>
          <a:xfrm flipH="1" flipV="1">
            <a:off x="5454884" y="3744071"/>
            <a:ext cx="358383" cy="37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5813267" y="3424607"/>
            <a:ext cx="3236253" cy="646331"/>
          </a:xfrm>
          <a:prstGeom prst="rect">
            <a:avLst/>
          </a:prstGeom>
          <a:noFill/>
          <a:ln>
            <a:solidFill>
              <a:srgbClr val="FF0000"/>
            </a:solidFill>
          </a:ln>
        </p:spPr>
        <p:txBody>
          <a:bodyPr wrap="square" rtlCol="0">
            <a:spAutoFit/>
          </a:bodyPr>
          <a:lstStyle/>
          <a:p>
            <a:r>
              <a:rPr lang="zh-CN" altLang="en-US" dirty="0"/>
              <a:t>在函数调用前后，寄存器的值是否需要保持不变</a:t>
            </a:r>
            <a:endParaRPr lang="en-US" altLang="zh-CN" dirty="0"/>
          </a:p>
        </p:txBody>
      </p:sp>
      <p:sp>
        <p:nvSpPr>
          <p:cNvPr id="59" name="文本框 58"/>
          <p:cNvSpPr txBox="1"/>
          <p:nvPr/>
        </p:nvSpPr>
        <p:spPr>
          <a:xfrm>
            <a:off x="616073" y="5895095"/>
            <a:ext cx="2892202" cy="523220"/>
          </a:xfrm>
          <a:prstGeom prst="rect">
            <a:avLst/>
          </a:prstGeom>
          <a:noFill/>
        </p:spPr>
        <p:txBody>
          <a:bodyPr wrap="none" rtlCol="0">
            <a:spAutoFit/>
          </a:bodyPr>
          <a:lstStyle/>
          <a:p>
            <a:r>
              <a:rPr lang="en-US" altLang="zh-CN" sz="1400" dirty="0"/>
              <a:t>--- </a:t>
            </a:r>
            <a:r>
              <a:rPr lang="zh-CN" altLang="en-US" sz="1400" dirty="0"/>
              <a:t>上图来自</a:t>
            </a:r>
            <a:r>
              <a:rPr lang="en-US" altLang="zh-CN" sz="1400" dirty="0"/>
              <a:t>《RISC-V</a:t>
            </a:r>
            <a:r>
              <a:rPr lang="zh-CN" altLang="en-US" sz="1400" dirty="0"/>
              <a:t>手册</a:t>
            </a:r>
            <a:r>
              <a:rPr lang="en-US" altLang="zh-CN" sz="1400" dirty="0"/>
              <a:t>》</a:t>
            </a:r>
            <a:r>
              <a:rPr lang="zh-CN" altLang="en-US" sz="1400" dirty="0"/>
              <a:t>第</a:t>
            </a:r>
            <a:r>
              <a:rPr lang="en-US" altLang="zh-CN" sz="1400" dirty="0"/>
              <a:t>42</a:t>
            </a:r>
            <a:r>
              <a:rPr lang="zh-CN" altLang="en-US" sz="1400" dirty="0" smtClean="0"/>
              <a:t>页</a:t>
            </a:r>
          </a:p>
          <a:p>
            <a:r>
              <a:rPr lang="en-US" altLang="zh-CN" sz="1400" dirty="0" smtClean="0"/>
              <a:t>--- [1] XLEN </a:t>
            </a:r>
            <a:r>
              <a:rPr lang="zh-CN" altLang="en-US" sz="1400" dirty="0" smtClean="0"/>
              <a:t>∈ </a:t>
            </a:r>
            <a:r>
              <a:rPr lang="en-US" altLang="zh-CN" sz="1400" dirty="0" smtClean="0"/>
              <a:t>{32, 64}</a:t>
            </a:r>
            <a:endParaRPr lang="zh-CN" altLang="en-US" sz="1400" dirty="0"/>
          </a:p>
        </p:txBody>
      </p:sp>
      <p:sp>
        <p:nvSpPr>
          <p:cNvPr id="60" name="文本框 59"/>
          <p:cNvSpPr txBox="1"/>
          <p:nvPr/>
        </p:nvSpPr>
        <p:spPr>
          <a:xfrm>
            <a:off x="5813267" y="4486525"/>
            <a:ext cx="3236253" cy="646331"/>
          </a:xfrm>
          <a:prstGeom prst="rect">
            <a:avLst/>
          </a:prstGeom>
          <a:noFill/>
          <a:ln>
            <a:solidFill>
              <a:srgbClr val="00B0F0"/>
            </a:solidFill>
          </a:ln>
        </p:spPr>
        <p:txBody>
          <a:bodyPr wrap="square" rtlCol="0">
            <a:spAutoFit/>
          </a:bodyPr>
          <a:lstStyle/>
          <a:p>
            <a:r>
              <a:rPr lang="zh-CN" altLang="en-US" dirty="0" smtClean="0"/>
              <a:t>在</a:t>
            </a:r>
            <a:r>
              <a:rPr lang="en-US" altLang="zh-CN" dirty="0" smtClean="0"/>
              <a:t>RISC-V</a:t>
            </a:r>
            <a:r>
              <a:rPr lang="zh-CN" altLang="en-US" dirty="0" smtClean="0"/>
              <a:t>规范中，</a:t>
            </a:r>
            <a:r>
              <a:rPr lang="en-US" altLang="zh-CN" dirty="0" smtClean="0"/>
              <a:t>PC</a:t>
            </a:r>
            <a:r>
              <a:rPr lang="zh-CN" altLang="en-US" dirty="0" smtClean="0"/>
              <a:t>寄存器独立于通用寄存器</a:t>
            </a:r>
            <a:endParaRPr lang="en-US" altLang="zh-CN" dirty="0"/>
          </a:p>
        </p:txBody>
      </p:sp>
      <p:sp>
        <p:nvSpPr>
          <p:cNvPr id="61" name="文本框 60"/>
          <p:cNvSpPr txBox="1"/>
          <p:nvPr/>
        </p:nvSpPr>
        <p:spPr>
          <a:xfrm>
            <a:off x="5813267" y="5225279"/>
            <a:ext cx="3236253" cy="646331"/>
          </a:xfrm>
          <a:prstGeom prst="rect">
            <a:avLst/>
          </a:prstGeom>
          <a:noFill/>
          <a:ln>
            <a:solidFill>
              <a:srgbClr val="00B0F0"/>
            </a:solidFill>
          </a:ln>
        </p:spPr>
        <p:txBody>
          <a:bodyPr wrap="square" rtlCol="0">
            <a:spAutoFit/>
          </a:bodyPr>
          <a:lstStyle/>
          <a:p>
            <a:r>
              <a:rPr lang="zh-CN" altLang="en-US" dirty="0" smtClean="0"/>
              <a:t>在</a:t>
            </a:r>
            <a:r>
              <a:rPr lang="en-US" altLang="zh-CN" dirty="0" smtClean="0"/>
              <a:t>RISC-V</a:t>
            </a:r>
            <a:r>
              <a:rPr lang="zh-CN" altLang="en-US" dirty="0" smtClean="0"/>
              <a:t>规范中，</a:t>
            </a:r>
            <a:r>
              <a:rPr lang="en-US" altLang="zh-CN" dirty="0" smtClean="0"/>
              <a:t>x0</a:t>
            </a:r>
            <a:r>
              <a:rPr lang="zh-CN" altLang="en-US" dirty="0" smtClean="0"/>
              <a:t>寄存器硬编码为</a:t>
            </a:r>
            <a:r>
              <a:rPr lang="en-US" altLang="zh-CN" dirty="0" smtClean="0"/>
              <a:t>0</a:t>
            </a:r>
            <a:r>
              <a:rPr lang="zh-CN" altLang="en-US" dirty="0" smtClean="0"/>
              <a:t>，读为</a:t>
            </a:r>
            <a:r>
              <a:rPr lang="en-US" altLang="zh-CN" dirty="0" smtClean="0"/>
              <a:t>0</a:t>
            </a:r>
            <a:r>
              <a:rPr lang="zh-CN" altLang="en-US" dirty="0" smtClean="0"/>
              <a:t>，写无效</a:t>
            </a:r>
            <a:endParaRPr lang="en-US" altLang="zh-CN" dirty="0"/>
          </a:p>
        </p:txBody>
      </p:sp>
    </p:spTree>
    <p:extLst>
      <p:ext uri="{BB962C8B-B14F-4D97-AF65-F5344CB8AC3E}">
        <p14:creationId xmlns:p14="http://schemas.microsoft.com/office/powerpoint/2010/main" val="9087600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11E8293-DDB2-4470-950B-046C88CCD75F}"/>
              </a:ext>
            </a:extLst>
          </p:cNvPr>
          <p:cNvSpPr>
            <a:spLocks noGrp="1"/>
          </p:cNvSpPr>
          <p:nvPr>
            <p:ph type="title"/>
          </p:nvPr>
        </p:nvSpPr>
        <p:spPr/>
        <p:txBody>
          <a:bodyPr/>
          <a:lstStyle/>
          <a:p>
            <a:r>
              <a:rPr lang="zh-CN" altLang="en-US" dirty="0" smtClean="0"/>
              <a:t>课程</a:t>
            </a:r>
            <a:r>
              <a:rPr lang="zh-CN" altLang="en-US" dirty="0"/>
              <a:t>概要</a:t>
            </a:r>
          </a:p>
        </p:txBody>
      </p:sp>
      <p:sp>
        <p:nvSpPr>
          <p:cNvPr id="3" name="内容占位符 2">
            <a:extLst>
              <a:ext uri="{FF2B5EF4-FFF2-40B4-BE49-F238E27FC236}">
                <a16:creationId xmlns="" xmlns:a16="http://schemas.microsoft.com/office/drawing/2014/main" id="{AC46E460-7133-447B-BDBC-F9A1BD35F169}"/>
              </a:ext>
            </a:extLst>
          </p:cNvPr>
          <p:cNvSpPr>
            <a:spLocks noGrp="1"/>
          </p:cNvSpPr>
          <p:nvPr>
            <p:ph idx="1"/>
          </p:nvPr>
        </p:nvSpPr>
        <p:spPr/>
        <p:txBody>
          <a:bodyPr/>
          <a:lstStyle/>
          <a:p>
            <a:r>
              <a:rPr lang="zh-CN" altLang="en-US" dirty="0"/>
              <a:t>安排</a:t>
            </a:r>
            <a:endParaRPr lang="en-US" altLang="zh-CN" dirty="0"/>
          </a:p>
          <a:p>
            <a:pPr lvl="1"/>
            <a:r>
              <a:rPr lang="zh-CN" altLang="en-US" dirty="0"/>
              <a:t>网站：</a:t>
            </a:r>
            <a:r>
              <a:rPr lang="en-US" altLang="zh-CN" dirty="0">
                <a:hlinkClick r:id="rId2"/>
              </a:rPr>
              <a:t>https://github.com/xicongye/compiler-design</a:t>
            </a:r>
            <a:endParaRPr lang="en-US" altLang="zh-CN" dirty="0"/>
          </a:p>
          <a:p>
            <a:pPr lvl="1"/>
            <a:r>
              <a:rPr lang="zh-CN" altLang="en-US" dirty="0"/>
              <a:t>学时：</a:t>
            </a:r>
            <a:r>
              <a:rPr lang="en-US" altLang="zh-CN" dirty="0"/>
              <a:t>36</a:t>
            </a:r>
          </a:p>
          <a:p>
            <a:pPr lvl="1"/>
            <a:r>
              <a:rPr lang="zh-CN" altLang="en-US" dirty="0"/>
              <a:t>学分：</a:t>
            </a:r>
            <a:r>
              <a:rPr lang="en-US" altLang="zh-CN" dirty="0"/>
              <a:t>2</a:t>
            </a:r>
          </a:p>
          <a:p>
            <a:pPr lvl="1"/>
            <a:r>
              <a:rPr lang="zh-CN" altLang="en-US" dirty="0"/>
              <a:t>先修课程：</a:t>
            </a:r>
            <a:r>
              <a:rPr lang="en-US" altLang="zh-CN" dirty="0"/>
              <a:t>C</a:t>
            </a:r>
            <a:r>
              <a:rPr lang="zh-CN" altLang="en-US" dirty="0"/>
              <a:t>语言、计算机组成原理</a:t>
            </a:r>
            <a:endParaRPr lang="en-US" altLang="zh-CN" dirty="0"/>
          </a:p>
          <a:p>
            <a:pPr marL="457200" lvl="1" indent="0">
              <a:buNone/>
            </a:pPr>
            <a:endParaRPr lang="en-US" altLang="zh-CN" dirty="0"/>
          </a:p>
          <a:p>
            <a:r>
              <a:rPr lang="zh-CN" altLang="en-US" dirty="0"/>
              <a:t>课程结构</a:t>
            </a:r>
            <a:endParaRPr lang="en-US" altLang="zh-CN" dirty="0"/>
          </a:p>
          <a:p>
            <a:pPr lvl="1"/>
            <a:r>
              <a:rPr lang="zh-CN" altLang="en-US" dirty="0"/>
              <a:t>理论部分：上课听讲，下课作业，交书面作业</a:t>
            </a:r>
            <a:endParaRPr lang="en-US" altLang="zh-CN" dirty="0"/>
          </a:p>
          <a:p>
            <a:pPr lvl="1"/>
            <a:r>
              <a:rPr lang="zh-CN" altLang="en-US" dirty="0"/>
              <a:t>实践部分：按照</a:t>
            </a:r>
            <a:r>
              <a:rPr lang="en-US" altLang="zh-CN" dirty="0"/>
              <a:t>《</a:t>
            </a:r>
            <a:r>
              <a:rPr lang="zh-CN" altLang="en-US" dirty="0"/>
              <a:t>实验指导书</a:t>
            </a:r>
            <a:r>
              <a:rPr lang="en-US" altLang="zh-CN" dirty="0"/>
              <a:t>》</a:t>
            </a:r>
            <a:r>
              <a:rPr lang="zh-CN" altLang="en-US" dirty="0"/>
              <a:t>步骤完成实验报告</a:t>
            </a:r>
            <a:endParaRPr lang="en-US" altLang="zh-CN" dirty="0"/>
          </a:p>
        </p:txBody>
      </p:sp>
    </p:spTree>
    <p:extLst>
      <p:ext uri="{BB962C8B-B14F-4D97-AF65-F5344CB8AC3E}">
        <p14:creationId xmlns:p14="http://schemas.microsoft.com/office/powerpoint/2010/main" val="29530408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RISC-V CSR</a:t>
            </a:r>
            <a:r>
              <a:rPr lang="zh-CN" altLang="en-US" dirty="0" smtClean="0"/>
              <a:t>寄存器</a:t>
            </a:r>
            <a:endParaRPr lang="zh-CN" altLang="en-US" dirty="0"/>
          </a:p>
        </p:txBody>
      </p:sp>
      <p:pic>
        <p:nvPicPr>
          <p:cNvPr id="4" name="内容占位符 3"/>
          <p:cNvPicPr>
            <a:picLocks noGrp="1" noChangeAspect="1"/>
          </p:cNvPicPr>
          <p:nvPr>
            <p:ph idx="1"/>
          </p:nvPr>
        </p:nvPicPr>
        <p:blipFill>
          <a:blip r:embed="rId2"/>
          <a:stretch>
            <a:fillRect/>
          </a:stretch>
        </p:blipFill>
        <p:spPr>
          <a:xfrm>
            <a:off x="2031985" y="1825625"/>
            <a:ext cx="5080030" cy="4351338"/>
          </a:xfrm>
          <a:prstGeom prst="rect">
            <a:avLst/>
          </a:prstGeom>
        </p:spPr>
      </p:pic>
      <p:sp>
        <p:nvSpPr>
          <p:cNvPr id="5" name="文本框 4"/>
          <p:cNvSpPr txBox="1"/>
          <p:nvPr/>
        </p:nvSpPr>
        <p:spPr>
          <a:xfrm>
            <a:off x="628650" y="6395070"/>
            <a:ext cx="2159694" cy="307777"/>
          </a:xfrm>
          <a:prstGeom prst="rect">
            <a:avLst/>
          </a:prstGeom>
          <a:noFill/>
        </p:spPr>
        <p:txBody>
          <a:bodyPr wrap="none" rtlCol="0">
            <a:spAutoFit/>
          </a:bodyPr>
          <a:lstStyle/>
          <a:p>
            <a:r>
              <a:rPr lang="en-US" altLang="zh-CN" sz="1400" dirty="0"/>
              <a:t>--- </a:t>
            </a:r>
            <a:r>
              <a:rPr lang="zh-CN" altLang="en-US" sz="1400" dirty="0"/>
              <a:t>上图</a:t>
            </a:r>
            <a:r>
              <a:rPr lang="zh-CN" altLang="en-US" sz="1400" dirty="0" smtClean="0"/>
              <a:t>来自 </a:t>
            </a:r>
            <a:r>
              <a:rPr lang="en-US" altLang="zh-CN" sz="1400" i="1" dirty="0" err="1" smtClean="0"/>
              <a:t>riscv</a:t>
            </a:r>
            <a:r>
              <a:rPr lang="en-US" altLang="zh-CN" sz="1400" i="1" dirty="0" smtClean="0"/>
              <a:t>-privilege</a:t>
            </a:r>
            <a:endParaRPr lang="zh-CN" altLang="en-US" sz="1400" i="1" dirty="0" smtClean="0"/>
          </a:p>
        </p:txBody>
      </p:sp>
    </p:spTree>
    <p:extLst>
      <p:ext uri="{BB962C8B-B14F-4D97-AF65-F5344CB8AC3E}">
        <p14:creationId xmlns:p14="http://schemas.microsoft.com/office/powerpoint/2010/main" val="7565105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3600" dirty="0" smtClean="0"/>
              <a:t>RISC-V</a:t>
            </a:r>
            <a:r>
              <a:rPr lang="zh-CN" altLang="en-US" sz="3600" dirty="0" smtClean="0"/>
              <a:t>汇编指令</a:t>
            </a:r>
            <a:endParaRPr lang="zh-CN" altLang="en-US" sz="3600" dirty="0"/>
          </a:p>
        </p:txBody>
      </p:sp>
      <p:sp>
        <p:nvSpPr>
          <p:cNvPr id="3" name="副标题 2"/>
          <p:cNvSpPr>
            <a:spLocks noGrp="1"/>
          </p:cNvSpPr>
          <p:nvPr>
            <p:ph type="subTitle" idx="1"/>
          </p:nvPr>
        </p:nvSpPr>
        <p:spPr/>
        <p:txBody>
          <a:bodyPr>
            <a:normAutofit/>
          </a:bodyPr>
          <a:lstStyle/>
          <a:p>
            <a:r>
              <a:rPr lang="en-US" altLang="zh-CN" sz="2000" dirty="0" smtClean="0"/>
              <a:t>--- </a:t>
            </a:r>
            <a:r>
              <a:rPr lang="zh-CN" altLang="en-US" sz="2000" dirty="0" smtClean="0"/>
              <a:t>以</a:t>
            </a:r>
            <a:r>
              <a:rPr lang="en-US" altLang="zh-CN" sz="2000" dirty="0" smtClean="0"/>
              <a:t>RV32I</a:t>
            </a:r>
            <a:r>
              <a:rPr lang="zh-CN" altLang="en-US" sz="2000" dirty="0" smtClean="0"/>
              <a:t>为例说明</a:t>
            </a:r>
            <a:endParaRPr lang="zh-CN" altLang="en-US" sz="2000" dirty="0"/>
          </a:p>
        </p:txBody>
      </p:sp>
    </p:spTree>
    <p:extLst>
      <p:ext uri="{BB962C8B-B14F-4D97-AF65-F5344CB8AC3E}">
        <p14:creationId xmlns:p14="http://schemas.microsoft.com/office/powerpoint/2010/main" val="12123571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B8657D3-FF62-444F-875E-D9495EE36AFD}"/>
              </a:ext>
            </a:extLst>
          </p:cNvPr>
          <p:cNvSpPr>
            <a:spLocks noGrp="1"/>
          </p:cNvSpPr>
          <p:nvPr>
            <p:ph type="title"/>
          </p:nvPr>
        </p:nvSpPr>
        <p:spPr/>
        <p:txBody>
          <a:bodyPr/>
          <a:lstStyle/>
          <a:p>
            <a:r>
              <a:rPr lang="en-US" altLang="zh-CN" dirty="0" smtClean="0"/>
              <a:t>RISC-V</a:t>
            </a:r>
            <a:r>
              <a:rPr lang="zh-CN" altLang="en-US" dirty="0" smtClean="0"/>
              <a:t>基础整型指令</a:t>
            </a:r>
            <a:endParaRPr lang="zh-CN" altLang="en-US" dirty="0"/>
          </a:p>
        </p:txBody>
      </p:sp>
      <p:pic>
        <p:nvPicPr>
          <p:cNvPr id="13" name="内容占位符 12">
            <a:extLst>
              <a:ext uri="{FF2B5EF4-FFF2-40B4-BE49-F238E27FC236}">
                <a16:creationId xmlns="" xmlns:a16="http://schemas.microsoft.com/office/drawing/2014/main" id="{84AA1D12-88C6-4445-A00D-FE4E8C9378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9234" y="1371260"/>
            <a:ext cx="4090930" cy="5117580"/>
          </a:xfrm>
        </p:spPr>
      </p:pic>
      <p:grpSp>
        <p:nvGrpSpPr>
          <p:cNvPr id="18" name="组合 17">
            <a:extLst>
              <a:ext uri="{FF2B5EF4-FFF2-40B4-BE49-F238E27FC236}">
                <a16:creationId xmlns="" xmlns:a16="http://schemas.microsoft.com/office/drawing/2014/main" id="{0787871C-7140-46ED-9820-390C729AA70B}"/>
              </a:ext>
            </a:extLst>
          </p:cNvPr>
          <p:cNvGrpSpPr/>
          <p:nvPr/>
        </p:nvGrpSpPr>
        <p:grpSpPr>
          <a:xfrm>
            <a:off x="4209233" y="1690688"/>
            <a:ext cx="1548472" cy="2658889"/>
            <a:chOff x="2137109" y="4159988"/>
            <a:chExt cx="583866" cy="274320"/>
          </a:xfrm>
        </p:grpSpPr>
        <p:cxnSp>
          <p:nvCxnSpPr>
            <p:cNvPr id="19" name="直接连接符 18">
              <a:extLst>
                <a:ext uri="{FF2B5EF4-FFF2-40B4-BE49-F238E27FC236}">
                  <a16:creationId xmlns="" xmlns:a16="http://schemas.microsoft.com/office/drawing/2014/main" id="{DF998106-FC4E-4BB9-A07F-C2F04EFE6FB9}"/>
                </a:ext>
              </a:extLst>
            </p:cNvPr>
            <p:cNvCxnSpPr/>
            <p:nvPr/>
          </p:nvCxnSpPr>
          <p:spPr>
            <a:xfrm>
              <a:off x="2137109" y="4159988"/>
              <a:ext cx="583866" cy="0"/>
            </a:xfrm>
            <a:prstGeom prst="line">
              <a:avLst/>
            </a:prstGeom>
            <a:ln w="1905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0" name="直接连接符 19">
              <a:extLst>
                <a:ext uri="{FF2B5EF4-FFF2-40B4-BE49-F238E27FC236}">
                  <a16:creationId xmlns="" xmlns:a16="http://schemas.microsoft.com/office/drawing/2014/main" id="{4EB90837-6C26-45FF-AD23-3DF4EDD418C6}"/>
                </a:ext>
              </a:extLst>
            </p:cNvPr>
            <p:cNvCxnSpPr/>
            <p:nvPr/>
          </p:nvCxnSpPr>
          <p:spPr>
            <a:xfrm>
              <a:off x="2137109" y="4159988"/>
              <a:ext cx="0" cy="274320"/>
            </a:xfrm>
            <a:prstGeom prst="line">
              <a:avLst/>
            </a:prstGeom>
            <a:ln w="1905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1" name="直接连接符 20">
              <a:extLst>
                <a:ext uri="{FF2B5EF4-FFF2-40B4-BE49-F238E27FC236}">
                  <a16:creationId xmlns="" xmlns:a16="http://schemas.microsoft.com/office/drawing/2014/main" id="{825E39A9-6745-48AD-918B-D73257ECAA79}"/>
                </a:ext>
              </a:extLst>
            </p:cNvPr>
            <p:cNvCxnSpPr/>
            <p:nvPr/>
          </p:nvCxnSpPr>
          <p:spPr>
            <a:xfrm flipV="1">
              <a:off x="2137109" y="4434308"/>
              <a:ext cx="583866" cy="0"/>
            </a:xfrm>
            <a:prstGeom prst="line">
              <a:avLst/>
            </a:prstGeom>
            <a:ln w="1905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2" name="直接连接符 21">
              <a:extLst>
                <a:ext uri="{FF2B5EF4-FFF2-40B4-BE49-F238E27FC236}">
                  <a16:creationId xmlns="" xmlns:a16="http://schemas.microsoft.com/office/drawing/2014/main" id="{0EDCC452-DC01-4326-A3D3-7924C9FC587E}"/>
                </a:ext>
              </a:extLst>
            </p:cNvPr>
            <p:cNvCxnSpPr/>
            <p:nvPr/>
          </p:nvCxnSpPr>
          <p:spPr>
            <a:xfrm>
              <a:off x="2720975" y="4159988"/>
              <a:ext cx="0" cy="274320"/>
            </a:xfrm>
            <a:prstGeom prst="line">
              <a:avLst/>
            </a:prstGeom>
            <a:ln w="19050">
              <a:solidFill>
                <a:srgbClr val="FF0000"/>
              </a:solidFill>
            </a:ln>
          </p:spPr>
          <p:style>
            <a:lnRef idx="3">
              <a:schemeClr val="accent1"/>
            </a:lnRef>
            <a:fillRef idx="0">
              <a:schemeClr val="accent1"/>
            </a:fillRef>
            <a:effectRef idx="2">
              <a:schemeClr val="accent1"/>
            </a:effectRef>
            <a:fontRef idx="minor">
              <a:schemeClr val="tx1"/>
            </a:fontRef>
          </p:style>
        </p:cxnSp>
      </p:grpSp>
      <p:cxnSp>
        <p:nvCxnSpPr>
          <p:cNvPr id="24" name="直接连接符 23">
            <a:extLst>
              <a:ext uri="{FF2B5EF4-FFF2-40B4-BE49-F238E27FC236}">
                <a16:creationId xmlns="" xmlns:a16="http://schemas.microsoft.com/office/drawing/2014/main" id="{9DCDEA77-37D7-4E4D-AA33-0DED5492B8B6}"/>
              </a:ext>
            </a:extLst>
          </p:cNvPr>
          <p:cNvCxnSpPr>
            <a:cxnSpLocks/>
          </p:cNvCxnSpPr>
          <p:nvPr/>
        </p:nvCxnSpPr>
        <p:spPr>
          <a:xfrm flipH="1" flipV="1">
            <a:off x="3689197" y="1461320"/>
            <a:ext cx="520036" cy="2081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 xmlns:a16="http://schemas.microsoft.com/office/drawing/2014/main" id="{0A5EA511-42E9-484C-8014-9E57D4C850B6}"/>
              </a:ext>
            </a:extLst>
          </p:cNvPr>
          <p:cNvCxnSpPr>
            <a:cxnSpLocks/>
          </p:cNvCxnSpPr>
          <p:nvPr/>
        </p:nvCxnSpPr>
        <p:spPr>
          <a:xfrm flipH="1">
            <a:off x="3689196" y="4349577"/>
            <a:ext cx="514218" cy="21102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 xmlns:a16="http://schemas.microsoft.com/office/drawing/2014/main" id="{EA49C136-8E18-4774-9098-BE24A8A4B11C}"/>
              </a:ext>
            </a:extLst>
          </p:cNvPr>
          <p:cNvPicPr>
            <a:picLocks noChangeAspect="1"/>
          </p:cNvPicPr>
          <p:nvPr/>
        </p:nvPicPr>
        <p:blipFill>
          <a:blip r:embed="rId3"/>
          <a:stretch>
            <a:fillRect/>
          </a:stretch>
        </p:blipFill>
        <p:spPr>
          <a:xfrm>
            <a:off x="757194" y="1411078"/>
            <a:ext cx="2932002" cy="5027522"/>
          </a:xfrm>
          <a:prstGeom prst="rect">
            <a:avLst/>
          </a:prstGeom>
        </p:spPr>
      </p:pic>
      <p:sp>
        <p:nvSpPr>
          <p:cNvPr id="40" name="文本框 39">
            <a:extLst>
              <a:ext uri="{FF2B5EF4-FFF2-40B4-BE49-F238E27FC236}">
                <a16:creationId xmlns="" xmlns:a16="http://schemas.microsoft.com/office/drawing/2014/main" id="{62C5617F-EE0F-44CB-92FD-14E91151F8AD}"/>
              </a:ext>
            </a:extLst>
          </p:cNvPr>
          <p:cNvSpPr txBox="1"/>
          <p:nvPr/>
        </p:nvSpPr>
        <p:spPr>
          <a:xfrm>
            <a:off x="779285" y="6488840"/>
            <a:ext cx="2742482" cy="307777"/>
          </a:xfrm>
          <a:prstGeom prst="rect">
            <a:avLst/>
          </a:prstGeom>
          <a:noFill/>
        </p:spPr>
        <p:txBody>
          <a:bodyPr wrap="none" rtlCol="0">
            <a:spAutoFit/>
          </a:bodyPr>
          <a:lstStyle/>
          <a:p>
            <a:r>
              <a:rPr lang="en-US" altLang="zh-CN" sz="1400" dirty="0"/>
              <a:t>--- </a:t>
            </a:r>
            <a:r>
              <a:rPr lang="zh-CN" altLang="en-US" sz="1400" dirty="0"/>
              <a:t>上图来自</a:t>
            </a:r>
            <a:r>
              <a:rPr lang="en-US" altLang="zh-CN" sz="1400" dirty="0"/>
              <a:t>《RISC-V</a:t>
            </a:r>
            <a:r>
              <a:rPr lang="zh-CN" altLang="en-US" sz="1400" dirty="0"/>
              <a:t>手册</a:t>
            </a:r>
            <a:r>
              <a:rPr lang="en-US" altLang="zh-CN" sz="1400" dirty="0"/>
              <a:t>》</a:t>
            </a:r>
            <a:r>
              <a:rPr lang="zh-CN" altLang="en-US" sz="1400" dirty="0"/>
              <a:t>第</a:t>
            </a:r>
            <a:r>
              <a:rPr lang="en-US" altLang="zh-CN" sz="1400" dirty="0"/>
              <a:t>1</a:t>
            </a:r>
            <a:r>
              <a:rPr lang="zh-CN" altLang="en-US" sz="1400" dirty="0"/>
              <a:t>页</a:t>
            </a:r>
            <a:endParaRPr lang="en-US" altLang="zh-CN" sz="1400" dirty="0"/>
          </a:p>
        </p:txBody>
      </p:sp>
    </p:spTree>
    <p:extLst>
      <p:ext uri="{BB962C8B-B14F-4D97-AF65-F5344CB8AC3E}">
        <p14:creationId xmlns:p14="http://schemas.microsoft.com/office/powerpoint/2010/main" val="17893725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B8657D3-FF62-444F-875E-D9495EE36AFD}"/>
              </a:ext>
            </a:extLst>
          </p:cNvPr>
          <p:cNvSpPr>
            <a:spLocks noGrp="1"/>
          </p:cNvSpPr>
          <p:nvPr>
            <p:ph type="title"/>
          </p:nvPr>
        </p:nvSpPr>
        <p:spPr/>
        <p:txBody>
          <a:bodyPr/>
          <a:lstStyle/>
          <a:p>
            <a:r>
              <a:rPr lang="en-US" altLang="zh-CN" dirty="0"/>
              <a:t>RISC-V</a:t>
            </a:r>
            <a:r>
              <a:rPr lang="zh-CN" altLang="en-US" dirty="0"/>
              <a:t>基础整型指令</a:t>
            </a:r>
          </a:p>
        </p:txBody>
      </p:sp>
      <p:pic>
        <p:nvPicPr>
          <p:cNvPr id="31" name="图片 30">
            <a:extLst>
              <a:ext uri="{FF2B5EF4-FFF2-40B4-BE49-F238E27FC236}">
                <a16:creationId xmlns="" xmlns:a16="http://schemas.microsoft.com/office/drawing/2014/main" id="{EA49C136-8E18-4774-9098-BE24A8A4B11C}"/>
              </a:ext>
            </a:extLst>
          </p:cNvPr>
          <p:cNvPicPr>
            <a:picLocks noChangeAspect="1"/>
          </p:cNvPicPr>
          <p:nvPr/>
        </p:nvPicPr>
        <p:blipFill>
          <a:blip r:embed="rId2"/>
          <a:stretch>
            <a:fillRect/>
          </a:stretch>
        </p:blipFill>
        <p:spPr>
          <a:xfrm>
            <a:off x="757194" y="1411078"/>
            <a:ext cx="2932002" cy="5027522"/>
          </a:xfrm>
          <a:prstGeom prst="rect">
            <a:avLst/>
          </a:prstGeom>
        </p:spPr>
      </p:pic>
      <p:sp>
        <p:nvSpPr>
          <p:cNvPr id="15" name="文本框 14">
            <a:extLst>
              <a:ext uri="{FF2B5EF4-FFF2-40B4-BE49-F238E27FC236}">
                <a16:creationId xmlns="" xmlns:a16="http://schemas.microsoft.com/office/drawing/2014/main" id="{73DC3B9A-F7DF-4CF6-9F97-0BA630B590D4}"/>
              </a:ext>
            </a:extLst>
          </p:cNvPr>
          <p:cNvSpPr txBox="1"/>
          <p:nvPr/>
        </p:nvSpPr>
        <p:spPr>
          <a:xfrm>
            <a:off x="3817740" y="1386989"/>
            <a:ext cx="4337719" cy="5355312"/>
          </a:xfrm>
          <a:prstGeom prst="rect">
            <a:avLst/>
          </a:prstGeom>
          <a:noFill/>
          <a:ln>
            <a:solidFill>
              <a:schemeClr val="bg1"/>
            </a:solidFill>
          </a:ln>
        </p:spPr>
        <p:txBody>
          <a:bodyPr wrap="square" rtlCol="0">
            <a:spAutoFit/>
          </a:bodyPr>
          <a:lstStyle/>
          <a:p>
            <a:pPr marL="285750" indent="-285750">
              <a:buFont typeface="Arial" panose="020B0604020202020204" pitchFamily="34" charset="0"/>
              <a:buChar char="•"/>
            </a:pPr>
            <a:r>
              <a:rPr lang="en-US" altLang="zh-CN" dirty="0"/>
              <a:t>RISC-V</a:t>
            </a:r>
            <a:r>
              <a:rPr lang="zh-CN" altLang="en-US" dirty="0"/>
              <a:t>指令的一般格式：</a:t>
            </a:r>
            <a:endParaRPr lang="en-US" altLang="zh-CN" dirty="0"/>
          </a:p>
          <a:p>
            <a:r>
              <a:rPr lang="en-US" altLang="zh-CN" dirty="0"/>
              <a:t>                  </a:t>
            </a:r>
            <a:r>
              <a:rPr lang="en-US" altLang="zh-CN" dirty="0">
                <a:solidFill>
                  <a:srgbClr val="FF0000"/>
                </a:solidFill>
              </a:rPr>
              <a:t>op    </a:t>
            </a:r>
            <a:r>
              <a:rPr lang="en-US" altLang="zh-CN" dirty="0" err="1">
                <a:solidFill>
                  <a:srgbClr val="FF0000"/>
                </a:solidFill>
              </a:rPr>
              <a:t>dst</a:t>
            </a:r>
            <a:r>
              <a:rPr lang="en-US" altLang="zh-CN" dirty="0">
                <a:solidFill>
                  <a:srgbClr val="FF0000"/>
                </a:solidFill>
              </a:rPr>
              <a:t>,    src1,    src2</a:t>
            </a:r>
          </a:p>
          <a:p>
            <a:pPr marL="742950" lvl="1" indent="-285750">
              <a:buFont typeface="Arial" panose="020B0604020202020204" pitchFamily="34" charset="0"/>
              <a:buChar char="•"/>
            </a:pPr>
            <a:r>
              <a:rPr lang="en-US" altLang="zh-CN" dirty="0"/>
              <a:t>op = </a:t>
            </a:r>
            <a:r>
              <a:rPr lang="zh-CN" altLang="en-US" dirty="0"/>
              <a:t>操作符名称（</a:t>
            </a:r>
            <a:r>
              <a:rPr lang="en-US" altLang="zh-CN" dirty="0"/>
              <a:t>operator</a:t>
            </a:r>
            <a:r>
              <a:rPr lang="zh-CN" altLang="en-US" dirty="0"/>
              <a:t>）</a:t>
            </a:r>
            <a:endParaRPr lang="en-US" altLang="zh-CN" dirty="0"/>
          </a:p>
          <a:p>
            <a:pPr marL="742950" lvl="1" indent="-285750">
              <a:buFont typeface="Arial" panose="020B0604020202020204" pitchFamily="34" charset="0"/>
              <a:buChar char="•"/>
            </a:pPr>
            <a:r>
              <a:rPr lang="en-US" altLang="zh-CN" dirty="0" err="1"/>
              <a:t>dst</a:t>
            </a:r>
            <a:r>
              <a:rPr lang="en-US" altLang="zh-CN" dirty="0"/>
              <a:t> =  </a:t>
            </a:r>
            <a:r>
              <a:rPr lang="zh-CN" altLang="en-US" dirty="0"/>
              <a:t>结果寄存器（</a:t>
            </a:r>
            <a:r>
              <a:rPr lang="en-US" altLang="zh-CN" dirty="0"/>
              <a:t>destination</a:t>
            </a:r>
            <a:r>
              <a:rPr lang="zh-CN" altLang="en-US" dirty="0"/>
              <a:t>）</a:t>
            </a:r>
            <a:endParaRPr lang="en-US" altLang="zh-CN" dirty="0"/>
          </a:p>
          <a:p>
            <a:pPr marL="742950" lvl="1" indent="-285750">
              <a:buFont typeface="Arial" panose="020B0604020202020204" pitchFamily="34" charset="0"/>
              <a:buChar char="•"/>
            </a:pPr>
            <a:r>
              <a:rPr lang="en-US" altLang="zh-CN" dirty="0"/>
              <a:t>src1 = </a:t>
            </a:r>
            <a:r>
              <a:rPr lang="zh-CN" altLang="en-US" dirty="0"/>
              <a:t>操作数</a:t>
            </a:r>
            <a:r>
              <a:rPr lang="en-US" altLang="zh-CN" dirty="0"/>
              <a:t>1</a:t>
            </a:r>
            <a:r>
              <a:rPr lang="zh-CN" altLang="en-US" dirty="0"/>
              <a:t>（</a:t>
            </a:r>
            <a:r>
              <a:rPr lang="en-US" altLang="zh-CN" dirty="0"/>
              <a:t>source 1</a:t>
            </a:r>
            <a:r>
              <a:rPr lang="zh-CN" altLang="en-US" dirty="0"/>
              <a:t>）</a:t>
            </a:r>
            <a:endParaRPr lang="en-US" altLang="zh-CN" dirty="0"/>
          </a:p>
          <a:p>
            <a:pPr marL="742950" lvl="1" indent="-285750">
              <a:buFont typeface="Arial" panose="020B0604020202020204" pitchFamily="34" charset="0"/>
              <a:buChar char="•"/>
            </a:pPr>
            <a:r>
              <a:rPr lang="en-US" altLang="zh-CN" dirty="0"/>
              <a:t>src2 = </a:t>
            </a:r>
            <a:r>
              <a:rPr lang="zh-CN" altLang="en-US" dirty="0"/>
              <a:t>操作数</a:t>
            </a:r>
            <a:r>
              <a:rPr lang="en-US" altLang="zh-CN" dirty="0"/>
              <a:t>2</a:t>
            </a:r>
            <a:r>
              <a:rPr lang="zh-CN" altLang="en-US" dirty="0"/>
              <a:t>（</a:t>
            </a:r>
            <a:r>
              <a:rPr lang="en-US" altLang="zh-CN" dirty="0"/>
              <a:t>source 2</a:t>
            </a:r>
            <a:r>
              <a:rPr lang="zh-CN" altLang="en-US" dirty="0" smtClean="0"/>
              <a:t>）</a:t>
            </a:r>
            <a:endParaRPr lang="en-US" altLang="zh-CN" dirty="0" smtClean="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RV32</a:t>
            </a:r>
            <a:r>
              <a:rPr lang="zh-CN" altLang="en-US" dirty="0" smtClean="0"/>
              <a:t>基础整型指令分类</a:t>
            </a:r>
            <a:r>
              <a:rPr lang="zh-CN" altLang="en-US" dirty="0"/>
              <a:t>：</a:t>
            </a:r>
            <a:endParaRPr lang="en-US" altLang="zh-CN" dirty="0"/>
          </a:p>
          <a:p>
            <a:pPr marL="742950" lvl="1" indent="-285750">
              <a:buFont typeface="Arial" panose="020B0604020202020204" pitchFamily="34" charset="0"/>
              <a:buChar char="•"/>
            </a:pPr>
            <a:r>
              <a:rPr lang="en-US" altLang="zh-CN" dirty="0"/>
              <a:t>Shift</a:t>
            </a:r>
            <a:r>
              <a:rPr lang="zh-CN" altLang="en-US" dirty="0"/>
              <a:t>：移位指令</a:t>
            </a:r>
            <a:endParaRPr lang="en-US" altLang="zh-CN" dirty="0"/>
          </a:p>
          <a:p>
            <a:pPr marL="742950" lvl="1" indent="-285750">
              <a:buFont typeface="Arial" panose="020B0604020202020204" pitchFamily="34" charset="0"/>
              <a:buChar char="•"/>
            </a:pPr>
            <a:r>
              <a:rPr lang="en-US" altLang="zh-CN" dirty="0"/>
              <a:t>Arithmetic</a:t>
            </a:r>
            <a:r>
              <a:rPr lang="zh-CN" altLang="en-US" dirty="0"/>
              <a:t>：算术指令</a:t>
            </a:r>
            <a:endParaRPr lang="en-US" altLang="zh-CN" dirty="0"/>
          </a:p>
          <a:p>
            <a:pPr marL="742950" lvl="1" indent="-285750">
              <a:buFont typeface="Arial" panose="020B0604020202020204" pitchFamily="34" charset="0"/>
              <a:buChar char="•"/>
            </a:pPr>
            <a:r>
              <a:rPr lang="en-US" altLang="zh-CN" dirty="0"/>
              <a:t>Logical</a:t>
            </a:r>
            <a:r>
              <a:rPr lang="zh-CN" altLang="en-US" dirty="0"/>
              <a:t>：逻辑操作</a:t>
            </a:r>
            <a:endParaRPr lang="en-US" altLang="zh-CN" dirty="0"/>
          </a:p>
          <a:p>
            <a:pPr marL="742950" lvl="1" indent="-285750">
              <a:buFont typeface="Arial" panose="020B0604020202020204" pitchFamily="34" charset="0"/>
              <a:buChar char="•"/>
            </a:pPr>
            <a:r>
              <a:rPr lang="en-US" altLang="zh-CN" dirty="0"/>
              <a:t>Compare</a:t>
            </a:r>
            <a:r>
              <a:rPr lang="zh-CN" altLang="en-US" dirty="0"/>
              <a:t>：比较操作</a:t>
            </a:r>
            <a:endParaRPr lang="en-US" altLang="zh-CN" dirty="0"/>
          </a:p>
          <a:p>
            <a:pPr marL="742950" lvl="1" indent="-285750">
              <a:buFont typeface="Arial" panose="020B0604020202020204" pitchFamily="34" charset="0"/>
              <a:buChar char="•"/>
            </a:pPr>
            <a:r>
              <a:rPr lang="en-US" altLang="zh-CN" dirty="0"/>
              <a:t>Branches</a:t>
            </a:r>
            <a:r>
              <a:rPr lang="zh-CN" altLang="en-US" dirty="0"/>
              <a:t>：分支指令</a:t>
            </a:r>
            <a:endParaRPr lang="en-US" altLang="zh-CN" dirty="0"/>
          </a:p>
          <a:p>
            <a:pPr marL="742950" lvl="1" indent="-285750">
              <a:buFont typeface="Arial" panose="020B0604020202020204" pitchFamily="34" charset="0"/>
              <a:buChar char="•"/>
            </a:pPr>
            <a:r>
              <a:rPr lang="en-US" altLang="zh-CN" dirty="0"/>
              <a:t>Jump &amp; Link</a:t>
            </a:r>
            <a:r>
              <a:rPr lang="zh-CN" altLang="en-US" dirty="0"/>
              <a:t>：跳转指令</a:t>
            </a:r>
            <a:endParaRPr lang="en-US" altLang="zh-CN" dirty="0"/>
          </a:p>
          <a:p>
            <a:pPr marL="742950" lvl="1" indent="-285750">
              <a:buFont typeface="Arial" panose="020B0604020202020204" pitchFamily="34" charset="0"/>
              <a:buChar char="•"/>
            </a:pPr>
            <a:r>
              <a:rPr lang="en-US" altLang="zh-CN" dirty="0"/>
              <a:t>Synch</a:t>
            </a:r>
            <a:r>
              <a:rPr lang="zh-CN" altLang="en-US" dirty="0"/>
              <a:t>：同步指令（不涉及）</a:t>
            </a:r>
            <a:endParaRPr lang="en-US" altLang="zh-CN" dirty="0"/>
          </a:p>
          <a:p>
            <a:pPr marL="742950" lvl="1" indent="-285750">
              <a:buFont typeface="Arial" panose="020B0604020202020204" pitchFamily="34" charset="0"/>
              <a:buChar char="•"/>
            </a:pPr>
            <a:r>
              <a:rPr lang="en-US" altLang="zh-CN" dirty="0"/>
              <a:t>Environment</a:t>
            </a:r>
            <a:r>
              <a:rPr lang="zh-CN" altLang="en-US" dirty="0"/>
              <a:t>：环境调用（不涉及</a:t>
            </a:r>
            <a:r>
              <a:rPr lang="zh-CN" altLang="en-US" dirty="0" smtClean="0"/>
              <a:t>）</a:t>
            </a:r>
            <a:endParaRPr lang="en-US" altLang="zh-CN" dirty="0" smtClean="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RV64I</a:t>
            </a:r>
            <a:r>
              <a:rPr lang="zh-CN" altLang="en-US" dirty="0"/>
              <a:t>指令在</a:t>
            </a:r>
            <a:r>
              <a:rPr lang="en-US" altLang="zh-CN" dirty="0"/>
              <a:t>RV32I</a:t>
            </a:r>
            <a:r>
              <a:rPr lang="zh-CN" altLang="en-US" dirty="0"/>
              <a:t>指令基础上增加了部分移位和算术指令</a:t>
            </a:r>
            <a:endParaRPr lang="en-US" altLang="zh-CN" dirty="0"/>
          </a:p>
        </p:txBody>
      </p:sp>
    </p:spTree>
    <p:extLst>
      <p:ext uri="{BB962C8B-B14F-4D97-AF65-F5344CB8AC3E}">
        <p14:creationId xmlns:p14="http://schemas.microsoft.com/office/powerpoint/2010/main" val="19705049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DC2E156-EECA-49AD-AED5-AB6B8A91253D}"/>
              </a:ext>
            </a:extLst>
          </p:cNvPr>
          <p:cNvSpPr>
            <a:spLocks noGrp="1"/>
          </p:cNvSpPr>
          <p:nvPr>
            <p:ph type="title"/>
          </p:nvPr>
        </p:nvSpPr>
        <p:spPr/>
        <p:txBody>
          <a:bodyPr/>
          <a:lstStyle/>
          <a:p>
            <a:r>
              <a:rPr lang="en-US" altLang="zh-CN" dirty="0" smtClean="0"/>
              <a:t>RISC-V</a:t>
            </a:r>
            <a:r>
              <a:rPr lang="zh-CN" altLang="en-US" dirty="0"/>
              <a:t>移位指令</a:t>
            </a:r>
          </a:p>
        </p:txBody>
      </p:sp>
      <p:graphicFrame>
        <p:nvGraphicFramePr>
          <p:cNvPr id="4" name="表格 4">
            <a:extLst>
              <a:ext uri="{FF2B5EF4-FFF2-40B4-BE49-F238E27FC236}">
                <a16:creationId xmlns="" xmlns:a16="http://schemas.microsoft.com/office/drawing/2014/main" id="{FF9C000E-B4D5-4259-BFF5-1C8DFC6F6F87}"/>
              </a:ext>
            </a:extLst>
          </p:cNvPr>
          <p:cNvGraphicFramePr>
            <a:graphicFrameLocks noGrp="1"/>
          </p:cNvGraphicFramePr>
          <p:nvPr>
            <p:ph idx="1"/>
            <p:extLst/>
          </p:nvPr>
        </p:nvGraphicFramePr>
        <p:xfrm>
          <a:off x="628650" y="2131060"/>
          <a:ext cx="7886700" cy="2595880"/>
        </p:xfrm>
        <a:graphic>
          <a:graphicData uri="http://schemas.openxmlformats.org/drawingml/2006/table">
            <a:tbl>
              <a:tblPr firstRow="1" bandRow="1">
                <a:tableStyleId>{5C22544A-7EE6-4342-B048-85BDC9FD1C3A}</a:tableStyleId>
              </a:tblPr>
              <a:tblGrid>
                <a:gridCol w="3943350">
                  <a:extLst>
                    <a:ext uri="{9D8B030D-6E8A-4147-A177-3AD203B41FA5}">
                      <a16:colId xmlns="" xmlns:a16="http://schemas.microsoft.com/office/drawing/2014/main" val="1269162303"/>
                    </a:ext>
                  </a:extLst>
                </a:gridCol>
                <a:gridCol w="3943350">
                  <a:extLst>
                    <a:ext uri="{9D8B030D-6E8A-4147-A177-3AD203B41FA5}">
                      <a16:colId xmlns="" xmlns:a16="http://schemas.microsoft.com/office/drawing/2014/main" val="3940587742"/>
                    </a:ext>
                  </a:extLst>
                </a:gridCol>
              </a:tblGrid>
              <a:tr h="370840">
                <a:tc>
                  <a:txBody>
                    <a:bodyPr/>
                    <a:lstStyle/>
                    <a:p>
                      <a:pPr algn="ctr"/>
                      <a:r>
                        <a:rPr lang="en-US" altLang="zh-CN" dirty="0"/>
                        <a:t>Instructions Name</a:t>
                      </a:r>
                      <a:endParaRPr lang="zh-CN" altLang="en-US" dirty="0"/>
                    </a:p>
                  </a:txBody>
                  <a:tcPr/>
                </a:tc>
                <a:tc>
                  <a:txBody>
                    <a:bodyPr/>
                    <a:lstStyle/>
                    <a:p>
                      <a:pPr algn="ctr"/>
                      <a:r>
                        <a:rPr lang="en-US" altLang="zh-CN" dirty="0"/>
                        <a:t>RISC-V</a:t>
                      </a:r>
                      <a:endParaRPr lang="zh-CN" altLang="en-US" dirty="0"/>
                    </a:p>
                  </a:txBody>
                  <a:tcPr/>
                </a:tc>
                <a:extLst>
                  <a:ext uri="{0D108BD9-81ED-4DB2-BD59-A6C34878D82A}">
                    <a16:rowId xmlns="" xmlns:a16="http://schemas.microsoft.com/office/drawing/2014/main" val="994844585"/>
                  </a:ext>
                </a:extLst>
              </a:tr>
              <a:tr h="370840">
                <a:tc>
                  <a:txBody>
                    <a:bodyPr/>
                    <a:lstStyle/>
                    <a:p>
                      <a:r>
                        <a:rPr lang="en-US" altLang="zh-CN" dirty="0"/>
                        <a:t>Shift Left Logical</a:t>
                      </a:r>
                      <a:endParaRPr lang="zh-CN" altLang="en-US" dirty="0"/>
                    </a:p>
                  </a:txBody>
                  <a:tcPr/>
                </a:tc>
                <a:tc>
                  <a:txBody>
                    <a:bodyPr/>
                    <a:lstStyle/>
                    <a:p>
                      <a:r>
                        <a:rPr lang="en-US" altLang="zh-CN" dirty="0" err="1"/>
                        <a:t>sll</a:t>
                      </a:r>
                      <a:r>
                        <a:rPr lang="en-US" altLang="zh-CN" dirty="0"/>
                        <a:t>    </a:t>
                      </a:r>
                      <a:r>
                        <a:rPr lang="en-US" altLang="zh-CN" dirty="0" err="1"/>
                        <a:t>rd</a:t>
                      </a:r>
                      <a:r>
                        <a:rPr lang="en-US" altLang="zh-CN" dirty="0"/>
                        <a:t>, rs1, rs2</a:t>
                      </a:r>
                      <a:endParaRPr lang="zh-CN" altLang="en-US" dirty="0"/>
                    </a:p>
                  </a:txBody>
                  <a:tcPr/>
                </a:tc>
                <a:extLst>
                  <a:ext uri="{0D108BD9-81ED-4DB2-BD59-A6C34878D82A}">
                    <a16:rowId xmlns="" xmlns:a16="http://schemas.microsoft.com/office/drawing/2014/main" val="3902671845"/>
                  </a:ext>
                </a:extLst>
              </a:tr>
              <a:tr h="370840">
                <a:tc>
                  <a:txBody>
                    <a:bodyPr/>
                    <a:lstStyle/>
                    <a:p>
                      <a:r>
                        <a:rPr lang="en-US" altLang="zh-CN" dirty="0"/>
                        <a:t>Shift Left </a:t>
                      </a:r>
                      <a:r>
                        <a:rPr lang="en-US" altLang="zh-CN" sz="1800" kern="1200" dirty="0">
                          <a:solidFill>
                            <a:schemeClr val="dk1"/>
                          </a:solidFill>
                          <a:latin typeface="+mn-lt"/>
                          <a:ea typeface="+mn-ea"/>
                          <a:cs typeface="+mn-cs"/>
                        </a:rPr>
                        <a:t>Logical immediate</a:t>
                      </a:r>
                      <a:endParaRPr lang="zh-CN" altLang="en-US" sz="1800" kern="1200" dirty="0">
                        <a:solidFill>
                          <a:schemeClr val="dk1"/>
                        </a:solidFill>
                        <a:latin typeface="+mn-lt"/>
                        <a:ea typeface="+mn-ea"/>
                        <a:cs typeface="+mn-cs"/>
                      </a:endParaRPr>
                    </a:p>
                  </a:txBody>
                  <a:tcPr/>
                </a:tc>
                <a:tc>
                  <a:txBody>
                    <a:bodyPr/>
                    <a:lstStyle/>
                    <a:p>
                      <a:r>
                        <a:rPr lang="en-US" altLang="zh-CN" dirty="0" err="1"/>
                        <a:t>slli</a:t>
                      </a:r>
                      <a:r>
                        <a:rPr lang="en-US" altLang="zh-CN" dirty="0"/>
                        <a:t>   </a:t>
                      </a:r>
                      <a:r>
                        <a:rPr lang="en-US" altLang="zh-CN" dirty="0" err="1"/>
                        <a:t>rd</a:t>
                      </a:r>
                      <a:r>
                        <a:rPr lang="en-US" altLang="zh-CN" dirty="0"/>
                        <a:t>, rs1, </a:t>
                      </a:r>
                      <a:r>
                        <a:rPr lang="en-US" altLang="zh-CN" dirty="0" err="1"/>
                        <a:t>shamt</a:t>
                      </a:r>
                      <a:endParaRPr lang="zh-CN" altLang="en-US" dirty="0"/>
                    </a:p>
                  </a:txBody>
                  <a:tcPr/>
                </a:tc>
                <a:extLst>
                  <a:ext uri="{0D108BD9-81ED-4DB2-BD59-A6C34878D82A}">
                    <a16:rowId xmlns="" xmlns:a16="http://schemas.microsoft.com/office/drawing/2014/main" val="3910409964"/>
                  </a:ext>
                </a:extLst>
              </a:tr>
              <a:tr h="370840">
                <a:tc>
                  <a:txBody>
                    <a:bodyPr/>
                    <a:lstStyle/>
                    <a:p>
                      <a:r>
                        <a:rPr lang="en-US" altLang="zh-CN" dirty="0"/>
                        <a:t>Shift Right Logical</a:t>
                      </a:r>
                      <a:endParaRPr lang="zh-CN" altLang="en-US" dirty="0"/>
                    </a:p>
                  </a:txBody>
                  <a:tcPr/>
                </a:tc>
                <a:tc>
                  <a:txBody>
                    <a:bodyPr/>
                    <a:lstStyle/>
                    <a:p>
                      <a:r>
                        <a:rPr lang="en-US" altLang="zh-CN" dirty="0" err="1"/>
                        <a:t>srl</a:t>
                      </a:r>
                      <a:r>
                        <a:rPr lang="en-US" altLang="zh-CN" dirty="0"/>
                        <a:t>    </a:t>
                      </a:r>
                      <a:r>
                        <a:rPr lang="en-US" altLang="zh-CN" dirty="0" err="1"/>
                        <a:t>rd</a:t>
                      </a:r>
                      <a:r>
                        <a:rPr lang="en-US" altLang="zh-CN" dirty="0"/>
                        <a:t>, rs1, rs2</a:t>
                      </a:r>
                      <a:endParaRPr lang="zh-CN" altLang="en-US" dirty="0"/>
                    </a:p>
                  </a:txBody>
                  <a:tcPr/>
                </a:tc>
                <a:extLst>
                  <a:ext uri="{0D108BD9-81ED-4DB2-BD59-A6C34878D82A}">
                    <a16:rowId xmlns="" xmlns:a16="http://schemas.microsoft.com/office/drawing/2014/main" val="2681080532"/>
                  </a:ext>
                </a:extLst>
              </a:tr>
              <a:tr h="370840">
                <a:tc>
                  <a:txBody>
                    <a:bodyPr/>
                    <a:lstStyle/>
                    <a:p>
                      <a:r>
                        <a:rPr lang="en-US" altLang="zh-CN" dirty="0"/>
                        <a:t>Shift Right Logical </a:t>
                      </a:r>
                      <a:r>
                        <a:rPr lang="en-US" altLang="zh-CN" sz="1800" kern="1200" dirty="0">
                          <a:solidFill>
                            <a:schemeClr val="dk1"/>
                          </a:solidFill>
                          <a:latin typeface="+mn-lt"/>
                          <a:ea typeface="+mn-ea"/>
                          <a:cs typeface="+mn-cs"/>
                        </a:rPr>
                        <a:t>immediate</a:t>
                      </a:r>
                      <a:endParaRPr lang="zh-CN" altLang="en-US" dirty="0"/>
                    </a:p>
                  </a:txBody>
                  <a:tcPr/>
                </a:tc>
                <a:tc>
                  <a:txBody>
                    <a:bodyPr/>
                    <a:lstStyle/>
                    <a:p>
                      <a:r>
                        <a:rPr lang="en-US" altLang="zh-CN" dirty="0" err="1"/>
                        <a:t>srli</a:t>
                      </a:r>
                      <a:r>
                        <a:rPr lang="en-US" altLang="zh-CN" dirty="0"/>
                        <a:t>   </a:t>
                      </a:r>
                      <a:r>
                        <a:rPr lang="en-US" altLang="zh-CN" dirty="0" err="1"/>
                        <a:t>rd</a:t>
                      </a:r>
                      <a:r>
                        <a:rPr lang="en-US" altLang="zh-CN" dirty="0"/>
                        <a:t>, rs1, </a:t>
                      </a:r>
                      <a:r>
                        <a:rPr lang="en-US" altLang="zh-CN" dirty="0" err="1"/>
                        <a:t>shamt</a:t>
                      </a:r>
                      <a:endParaRPr lang="zh-CN" altLang="en-US" dirty="0"/>
                    </a:p>
                  </a:txBody>
                  <a:tcPr/>
                </a:tc>
                <a:extLst>
                  <a:ext uri="{0D108BD9-81ED-4DB2-BD59-A6C34878D82A}">
                    <a16:rowId xmlns="" xmlns:a16="http://schemas.microsoft.com/office/drawing/2014/main" val="3895989018"/>
                  </a:ext>
                </a:extLst>
              </a:tr>
              <a:tr h="370840">
                <a:tc>
                  <a:txBody>
                    <a:bodyPr/>
                    <a:lstStyle/>
                    <a:p>
                      <a:r>
                        <a:rPr lang="en-US" altLang="zh-CN" dirty="0"/>
                        <a:t>Shift Right Arithmetic</a:t>
                      </a:r>
                      <a:endParaRPr lang="zh-CN" altLang="en-US" dirty="0"/>
                    </a:p>
                  </a:txBody>
                  <a:tcPr/>
                </a:tc>
                <a:tc>
                  <a:txBody>
                    <a:bodyPr/>
                    <a:lstStyle/>
                    <a:p>
                      <a:r>
                        <a:rPr lang="en-US" altLang="zh-CN" dirty="0" err="1"/>
                        <a:t>sra</a:t>
                      </a:r>
                      <a:r>
                        <a:rPr lang="en-US" altLang="zh-CN" dirty="0"/>
                        <a:t>   </a:t>
                      </a:r>
                      <a:r>
                        <a:rPr lang="en-US" altLang="zh-CN" dirty="0" err="1"/>
                        <a:t>rd</a:t>
                      </a:r>
                      <a:r>
                        <a:rPr lang="en-US" altLang="zh-CN" dirty="0"/>
                        <a:t>, rs1, rs2</a:t>
                      </a:r>
                      <a:endParaRPr lang="zh-CN" altLang="en-US" dirty="0"/>
                    </a:p>
                  </a:txBody>
                  <a:tcPr/>
                </a:tc>
                <a:extLst>
                  <a:ext uri="{0D108BD9-81ED-4DB2-BD59-A6C34878D82A}">
                    <a16:rowId xmlns="" xmlns:a16="http://schemas.microsoft.com/office/drawing/2014/main" val="2850109999"/>
                  </a:ext>
                </a:extLst>
              </a:tr>
              <a:tr h="370840">
                <a:tc>
                  <a:txBody>
                    <a:bodyPr/>
                    <a:lstStyle/>
                    <a:p>
                      <a:r>
                        <a:rPr lang="en-US" altLang="zh-CN" dirty="0"/>
                        <a:t>Shift Right Arithmetic </a:t>
                      </a:r>
                      <a:r>
                        <a:rPr lang="en-US" altLang="zh-CN" sz="1800" kern="1200" dirty="0">
                          <a:solidFill>
                            <a:schemeClr val="dk1"/>
                          </a:solidFill>
                          <a:latin typeface="+mn-lt"/>
                          <a:ea typeface="+mn-ea"/>
                          <a:cs typeface="+mn-cs"/>
                        </a:rPr>
                        <a:t>immediate</a:t>
                      </a:r>
                      <a:endParaRPr lang="zh-CN" altLang="en-US" dirty="0"/>
                    </a:p>
                  </a:txBody>
                  <a:tcPr/>
                </a:tc>
                <a:tc>
                  <a:txBody>
                    <a:bodyPr/>
                    <a:lstStyle/>
                    <a:p>
                      <a:r>
                        <a:rPr lang="en-US" altLang="zh-CN" dirty="0" err="1"/>
                        <a:t>srai</a:t>
                      </a:r>
                      <a:r>
                        <a:rPr lang="en-US" altLang="zh-CN" dirty="0"/>
                        <a:t>  </a:t>
                      </a:r>
                      <a:r>
                        <a:rPr lang="en-US" altLang="zh-CN" dirty="0" err="1"/>
                        <a:t>rd</a:t>
                      </a:r>
                      <a:r>
                        <a:rPr lang="en-US" altLang="zh-CN" dirty="0"/>
                        <a:t>, rs1, </a:t>
                      </a:r>
                      <a:r>
                        <a:rPr lang="en-US" altLang="zh-CN" dirty="0" err="1"/>
                        <a:t>shamt</a:t>
                      </a:r>
                      <a:endParaRPr lang="zh-CN" altLang="en-US" dirty="0"/>
                    </a:p>
                  </a:txBody>
                  <a:tcPr/>
                </a:tc>
                <a:extLst>
                  <a:ext uri="{0D108BD9-81ED-4DB2-BD59-A6C34878D82A}">
                    <a16:rowId xmlns="" xmlns:a16="http://schemas.microsoft.com/office/drawing/2014/main" val="43559353"/>
                  </a:ext>
                </a:extLst>
              </a:tr>
            </a:tbl>
          </a:graphicData>
        </a:graphic>
      </p:graphicFrame>
      <p:sp>
        <p:nvSpPr>
          <p:cNvPr id="5" name="文本框 4">
            <a:extLst>
              <a:ext uri="{FF2B5EF4-FFF2-40B4-BE49-F238E27FC236}">
                <a16:creationId xmlns="" xmlns:a16="http://schemas.microsoft.com/office/drawing/2014/main" id="{9CCB7566-870B-4B42-82A9-2E475055560E}"/>
              </a:ext>
            </a:extLst>
          </p:cNvPr>
          <p:cNvSpPr txBox="1"/>
          <p:nvPr/>
        </p:nvSpPr>
        <p:spPr>
          <a:xfrm>
            <a:off x="628650" y="4999695"/>
            <a:ext cx="4583691" cy="923330"/>
          </a:xfrm>
          <a:prstGeom prst="rect">
            <a:avLst/>
          </a:prstGeom>
          <a:noFill/>
        </p:spPr>
        <p:txBody>
          <a:bodyPr wrap="none" rtlCol="0">
            <a:spAutoFit/>
          </a:bodyPr>
          <a:lstStyle/>
          <a:p>
            <a:pPr marL="285750" indent="-285750">
              <a:buFont typeface="Arial" panose="020B0604020202020204" pitchFamily="34" charset="0"/>
              <a:buChar char="•"/>
            </a:pPr>
            <a:r>
              <a:rPr lang="en-US" altLang="zh-CN" dirty="0"/>
              <a:t>Logical shift: </a:t>
            </a:r>
            <a:r>
              <a:rPr lang="zh-CN" altLang="en-US" dirty="0"/>
              <a:t>逻辑移位，高位填</a:t>
            </a:r>
            <a:r>
              <a:rPr lang="en-US" altLang="zh-CN" dirty="0"/>
              <a:t>0</a:t>
            </a:r>
          </a:p>
          <a:p>
            <a:pPr marL="285750" indent="-285750">
              <a:buFont typeface="Arial" panose="020B0604020202020204" pitchFamily="34" charset="0"/>
              <a:buChar char="•"/>
            </a:pPr>
            <a:r>
              <a:rPr lang="en-US" altLang="zh-CN" dirty="0"/>
              <a:t>Arithmetic shift: </a:t>
            </a:r>
            <a:r>
              <a:rPr lang="zh-CN" altLang="en-US" dirty="0"/>
              <a:t>算术移位，高位填符号位</a:t>
            </a:r>
            <a:endParaRPr lang="en-US" altLang="zh-CN" dirty="0"/>
          </a:p>
          <a:p>
            <a:endParaRPr lang="zh-CN" altLang="en-US" dirty="0"/>
          </a:p>
        </p:txBody>
      </p:sp>
    </p:spTree>
    <p:extLst>
      <p:ext uri="{BB962C8B-B14F-4D97-AF65-F5344CB8AC3E}">
        <p14:creationId xmlns:p14="http://schemas.microsoft.com/office/powerpoint/2010/main" val="9930339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99B8A68-D08E-4B0A-A2E4-1B3C091F3B86}"/>
              </a:ext>
            </a:extLst>
          </p:cNvPr>
          <p:cNvSpPr>
            <a:spLocks noGrp="1"/>
          </p:cNvSpPr>
          <p:nvPr>
            <p:ph type="title"/>
          </p:nvPr>
        </p:nvSpPr>
        <p:spPr/>
        <p:txBody>
          <a:bodyPr/>
          <a:lstStyle/>
          <a:p>
            <a:r>
              <a:rPr lang="en-US" altLang="zh-CN" dirty="0" smtClean="0"/>
              <a:t>RISC-V</a:t>
            </a:r>
            <a:r>
              <a:rPr lang="zh-CN" altLang="en-US" dirty="0"/>
              <a:t>算术指令</a:t>
            </a:r>
          </a:p>
        </p:txBody>
      </p:sp>
      <p:graphicFrame>
        <p:nvGraphicFramePr>
          <p:cNvPr id="5" name="表格 5">
            <a:extLst>
              <a:ext uri="{FF2B5EF4-FFF2-40B4-BE49-F238E27FC236}">
                <a16:creationId xmlns="" xmlns:a16="http://schemas.microsoft.com/office/drawing/2014/main" id="{95E06999-4763-4CCA-9225-DEB58D6D85CE}"/>
              </a:ext>
            </a:extLst>
          </p:cNvPr>
          <p:cNvGraphicFramePr>
            <a:graphicFrameLocks noGrp="1"/>
          </p:cNvGraphicFramePr>
          <p:nvPr>
            <p:ph idx="1"/>
            <p:extLst/>
          </p:nvPr>
        </p:nvGraphicFramePr>
        <p:xfrm>
          <a:off x="628650" y="1837500"/>
          <a:ext cx="7886700" cy="2225040"/>
        </p:xfrm>
        <a:graphic>
          <a:graphicData uri="http://schemas.openxmlformats.org/drawingml/2006/table">
            <a:tbl>
              <a:tblPr firstRow="1" bandRow="1">
                <a:tableStyleId>{5C22544A-7EE6-4342-B048-85BDC9FD1C3A}</a:tableStyleId>
              </a:tblPr>
              <a:tblGrid>
                <a:gridCol w="3943350">
                  <a:extLst>
                    <a:ext uri="{9D8B030D-6E8A-4147-A177-3AD203B41FA5}">
                      <a16:colId xmlns="" xmlns:a16="http://schemas.microsoft.com/office/drawing/2014/main" val="4278814639"/>
                    </a:ext>
                  </a:extLst>
                </a:gridCol>
                <a:gridCol w="3943350">
                  <a:extLst>
                    <a:ext uri="{9D8B030D-6E8A-4147-A177-3AD203B41FA5}">
                      <a16:colId xmlns="" xmlns:a16="http://schemas.microsoft.com/office/drawing/2014/main" val="2992386899"/>
                    </a:ext>
                  </a:extLst>
                </a:gridCol>
              </a:tblGrid>
              <a:tr h="370840">
                <a:tc>
                  <a:txBody>
                    <a:bodyPr/>
                    <a:lstStyle/>
                    <a:p>
                      <a:pPr algn="ctr"/>
                      <a:r>
                        <a:rPr lang="en-US" altLang="zh-CN" dirty="0"/>
                        <a:t>Instructions Name</a:t>
                      </a:r>
                      <a:endParaRPr lang="zh-CN" altLang="en-US" dirty="0"/>
                    </a:p>
                  </a:txBody>
                  <a:tcPr/>
                </a:tc>
                <a:tc>
                  <a:txBody>
                    <a:bodyPr/>
                    <a:lstStyle/>
                    <a:p>
                      <a:pPr algn="ctr"/>
                      <a:r>
                        <a:rPr lang="en-US" altLang="zh-CN" dirty="0"/>
                        <a:t>RISC-V</a:t>
                      </a:r>
                      <a:endParaRPr lang="zh-CN" altLang="en-US" dirty="0"/>
                    </a:p>
                  </a:txBody>
                  <a:tcPr/>
                </a:tc>
                <a:extLst>
                  <a:ext uri="{0D108BD9-81ED-4DB2-BD59-A6C34878D82A}">
                    <a16:rowId xmlns="" xmlns:a16="http://schemas.microsoft.com/office/drawing/2014/main" val="2097335427"/>
                  </a:ext>
                </a:extLst>
              </a:tr>
              <a:tr h="370840">
                <a:tc>
                  <a:txBody>
                    <a:bodyPr/>
                    <a:lstStyle/>
                    <a:p>
                      <a:r>
                        <a:rPr lang="en-US" altLang="zh-CN" dirty="0"/>
                        <a:t>Add</a:t>
                      </a:r>
                      <a:endParaRPr lang="zh-CN" altLang="en-US" dirty="0"/>
                    </a:p>
                  </a:txBody>
                  <a:tcPr/>
                </a:tc>
                <a:tc>
                  <a:txBody>
                    <a:bodyPr/>
                    <a:lstStyle/>
                    <a:p>
                      <a:r>
                        <a:rPr lang="en-US" altLang="zh-CN" dirty="0"/>
                        <a:t>add     </a:t>
                      </a:r>
                      <a:r>
                        <a:rPr lang="en-US" altLang="zh-CN" dirty="0" err="1"/>
                        <a:t>rd</a:t>
                      </a:r>
                      <a:r>
                        <a:rPr lang="en-US" altLang="zh-CN" dirty="0"/>
                        <a:t>, rs1, rs2</a:t>
                      </a:r>
                      <a:endParaRPr lang="zh-CN" altLang="en-US" dirty="0"/>
                    </a:p>
                  </a:txBody>
                  <a:tcPr/>
                </a:tc>
                <a:extLst>
                  <a:ext uri="{0D108BD9-81ED-4DB2-BD59-A6C34878D82A}">
                    <a16:rowId xmlns="" xmlns:a16="http://schemas.microsoft.com/office/drawing/2014/main" val="2889012541"/>
                  </a:ext>
                </a:extLst>
              </a:tr>
              <a:tr h="370840">
                <a:tc>
                  <a:txBody>
                    <a:bodyPr/>
                    <a:lstStyle/>
                    <a:p>
                      <a:r>
                        <a:rPr lang="en-US" altLang="zh-CN" dirty="0"/>
                        <a:t>Add I</a:t>
                      </a:r>
                      <a:r>
                        <a:rPr lang="en-US" altLang="zh-CN" sz="1800" kern="1200" dirty="0">
                          <a:solidFill>
                            <a:schemeClr val="dk1"/>
                          </a:solidFill>
                          <a:latin typeface="+mn-lt"/>
                          <a:ea typeface="+mn-ea"/>
                          <a:cs typeface="+mn-cs"/>
                        </a:rPr>
                        <a:t>mmediate</a:t>
                      </a:r>
                      <a:endParaRPr lang="zh-CN" altLang="en-US" dirty="0"/>
                    </a:p>
                  </a:txBody>
                  <a:tcPr/>
                </a:tc>
                <a:tc>
                  <a:txBody>
                    <a:bodyPr/>
                    <a:lstStyle/>
                    <a:p>
                      <a:r>
                        <a:rPr lang="en-US" altLang="zh-CN" dirty="0" err="1"/>
                        <a:t>addi</a:t>
                      </a:r>
                      <a:r>
                        <a:rPr lang="en-US" altLang="zh-CN" dirty="0"/>
                        <a:t>    </a:t>
                      </a:r>
                      <a:r>
                        <a:rPr lang="en-US" altLang="zh-CN" dirty="0" err="1"/>
                        <a:t>rd</a:t>
                      </a:r>
                      <a:r>
                        <a:rPr lang="en-US" altLang="zh-CN" dirty="0"/>
                        <a:t>, rs1, </a:t>
                      </a:r>
                      <a:r>
                        <a:rPr lang="en-US" altLang="zh-CN" dirty="0" err="1"/>
                        <a:t>imm</a:t>
                      </a:r>
                      <a:endParaRPr lang="zh-CN" altLang="en-US" dirty="0"/>
                    </a:p>
                  </a:txBody>
                  <a:tcPr/>
                </a:tc>
                <a:extLst>
                  <a:ext uri="{0D108BD9-81ED-4DB2-BD59-A6C34878D82A}">
                    <a16:rowId xmlns="" xmlns:a16="http://schemas.microsoft.com/office/drawing/2014/main" val="314768611"/>
                  </a:ext>
                </a:extLst>
              </a:tr>
              <a:tr h="370840">
                <a:tc>
                  <a:txBody>
                    <a:bodyPr/>
                    <a:lstStyle/>
                    <a:p>
                      <a:r>
                        <a:rPr lang="en-US" altLang="zh-CN" dirty="0"/>
                        <a:t>Subtract </a:t>
                      </a:r>
                      <a:endParaRPr lang="zh-CN" altLang="en-US" dirty="0"/>
                    </a:p>
                  </a:txBody>
                  <a:tcPr/>
                </a:tc>
                <a:tc>
                  <a:txBody>
                    <a:bodyPr/>
                    <a:lstStyle/>
                    <a:p>
                      <a:r>
                        <a:rPr lang="en-US" altLang="zh-CN" dirty="0"/>
                        <a:t>sub      </a:t>
                      </a:r>
                      <a:r>
                        <a:rPr lang="en-US" altLang="zh-CN" dirty="0" err="1"/>
                        <a:t>rd</a:t>
                      </a:r>
                      <a:r>
                        <a:rPr lang="en-US" altLang="zh-CN" dirty="0"/>
                        <a:t>, rs1, rs2</a:t>
                      </a:r>
                      <a:endParaRPr lang="zh-CN" altLang="en-US" dirty="0"/>
                    </a:p>
                  </a:txBody>
                  <a:tcPr/>
                </a:tc>
                <a:extLst>
                  <a:ext uri="{0D108BD9-81ED-4DB2-BD59-A6C34878D82A}">
                    <a16:rowId xmlns="" xmlns:a16="http://schemas.microsoft.com/office/drawing/2014/main" val="584437481"/>
                  </a:ext>
                </a:extLst>
              </a:tr>
              <a:tr h="370840">
                <a:tc>
                  <a:txBody>
                    <a:bodyPr/>
                    <a:lstStyle/>
                    <a:p>
                      <a:r>
                        <a:rPr lang="en-US" altLang="zh-CN" dirty="0"/>
                        <a:t>Load Upper Immediate</a:t>
                      </a:r>
                      <a:endParaRPr lang="zh-CN" altLang="en-US" dirty="0"/>
                    </a:p>
                  </a:txBody>
                  <a:tcPr/>
                </a:tc>
                <a:tc>
                  <a:txBody>
                    <a:bodyPr/>
                    <a:lstStyle/>
                    <a:p>
                      <a:r>
                        <a:rPr lang="en-US" altLang="zh-CN" dirty="0" err="1"/>
                        <a:t>lui</a:t>
                      </a:r>
                      <a:r>
                        <a:rPr lang="en-US" altLang="zh-CN" dirty="0"/>
                        <a:t>        </a:t>
                      </a:r>
                      <a:r>
                        <a:rPr lang="en-US" altLang="zh-CN" dirty="0" err="1"/>
                        <a:t>rd</a:t>
                      </a:r>
                      <a:r>
                        <a:rPr lang="en-US" altLang="zh-CN" dirty="0"/>
                        <a:t>, </a:t>
                      </a:r>
                      <a:r>
                        <a:rPr lang="en-US" altLang="zh-CN" dirty="0" err="1"/>
                        <a:t>imm</a:t>
                      </a:r>
                      <a:endParaRPr lang="zh-CN" altLang="en-US" dirty="0"/>
                    </a:p>
                  </a:txBody>
                  <a:tcPr/>
                </a:tc>
                <a:extLst>
                  <a:ext uri="{0D108BD9-81ED-4DB2-BD59-A6C34878D82A}">
                    <a16:rowId xmlns="" xmlns:a16="http://schemas.microsoft.com/office/drawing/2014/main" val="2214818081"/>
                  </a:ext>
                </a:extLst>
              </a:tr>
              <a:tr h="370840">
                <a:tc>
                  <a:txBody>
                    <a:bodyPr/>
                    <a:lstStyle/>
                    <a:p>
                      <a:r>
                        <a:rPr lang="en-US" altLang="zh-CN" dirty="0"/>
                        <a:t>Add Upper Immediate to PC</a:t>
                      </a:r>
                      <a:endParaRPr lang="zh-CN" altLang="en-US" dirty="0"/>
                    </a:p>
                  </a:txBody>
                  <a:tcPr/>
                </a:tc>
                <a:tc>
                  <a:txBody>
                    <a:bodyPr/>
                    <a:lstStyle/>
                    <a:p>
                      <a:r>
                        <a:rPr lang="en-US" altLang="zh-CN" dirty="0" err="1"/>
                        <a:t>auipc</a:t>
                      </a:r>
                      <a:r>
                        <a:rPr lang="en-US" altLang="zh-CN" dirty="0"/>
                        <a:t>   </a:t>
                      </a:r>
                      <a:r>
                        <a:rPr lang="en-US" altLang="zh-CN" dirty="0" err="1"/>
                        <a:t>rd</a:t>
                      </a:r>
                      <a:r>
                        <a:rPr lang="en-US" altLang="zh-CN" dirty="0"/>
                        <a:t>, </a:t>
                      </a:r>
                      <a:r>
                        <a:rPr lang="en-US" altLang="zh-CN" dirty="0" err="1"/>
                        <a:t>imm</a:t>
                      </a:r>
                      <a:endParaRPr lang="zh-CN" altLang="en-US" dirty="0"/>
                    </a:p>
                  </a:txBody>
                  <a:tcPr/>
                </a:tc>
                <a:extLst>
                  <a:ext uri="{0D108BD9-81ED-4DB2-BD59-A6C34878D82A}">
                    <a16:rowId xmlns="" xmlns:a16="http://schemas.microsoft.com/office/drawing/2014/main" val="1850258658"/>
                  </a:ext>
                </a:extLst>
              </a:tr>
            </a:tbl>
          </a:graphicData>
        </a:graphic>
      </p:graphicFrame>
      <p:pic>
        <p:nvPicPr>
          <p:cNvPr id="7" name="图片 6">
            <a:extLst>
              <a:ext uri="{FF2B5EF4-FFF2-40B4-BE49-F238E27FC236}">
                <a16:creationId xmlns="" xmlns:a16="http://schemas.microsoft.com/office/drawing/2014/main" id="{0FFBEF29-3B39-460F-9CFD-55D71552C672}"/>
              </a:ext>
            </a:extLst>
          </p:cNvPr>
          <p:cNvPicPr>
            <a:picLocks noChangeAspect="1"/>
          </p:cNvPicPr>
          <p:nvPr/>
        </p:nvPicPr>
        <p:blipFill>
          <a:blip r:embed="rId2"/>
          <a:stretch>
            <a:fillRect/>
          </a:stretch>
        </p:blipFill>
        <p:spPr>
          <a:xfrm>
            <a:off x="744018" y="5425287"/>
            <a:ext cx="7180952" cy="923810"/>
          </a:xfrm>
          <a:prstGeom prst="rect">
            <a:avLst/>
          </a:prstGeom>
        </p:spPr>
      </p:pic>
      <p:pic>
        <p:nvPicPr>
          <p:cNvPr id="9" name="图片 8">
            <a:extLst>
              <a:ext uri="{FF2B5EF4-FFF2-40B4-BE49-F238E27FC236}">
                <a16:creationId xmlns="" xmlns:a16="http://schemas.microsoft.com/office/drawing/2014/main" id="{6FE3F179-11F7-485A-A649-68757A3192EC}"/>
              </a:ext>
            </a:extLst>
          </p:cNvPr>
          <p:cNvPicPr>
            <a:picLocks noChangeAspect="1"/>
          </p:cNvPicPr>
          <p:nvPr/>
        </p:nvPicPr>
        <p:blipFill>
          <a:blip r:embed="rId3"/>
          <a:stretch>
            <a:fillRect/>
          </a:stretch>
        </p:blipFill>
        <p:spPr>
          <a:xfrm>
            <a:off x="744018" y="4301056"/>
            <a:ext cx="7095238" cy="885714"/>
          </a:xfrm>
          <a:prstGeom prst="rect">
            <a:avLst/>
          </a:prstGeom>
        </p:spPr>
      </p:pic>
    </p:spTree>
    <p:extLst>
      <p:ext uri="{BB962C8B-B14F-4D97-AF65-F5344CB8AC3E}">
        <p14:creationId xmlns:p14="http://schemas.microsoft.com/office/powerpoint/2010/main" val="42766217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05DD32E-BB30-41BF-9065-0A50C62403AA}"/>
              </a:ext>
            </a:extLst>
          </p:cNvPr>
          <p:cNvSpPr>
            <a:spLocks noGrp="1"/>
          </p:cNvSpPr>
          <p:nvPr>
            <p:ph type="title"/>
          </p:nvPr>
        </p:nvSpPr>
        <p:spPr/>
        <p:txBody>
          <a:bodyPr/>
          <a:lstStyle/>
          <a:p>
            <a:r>
              <a:rPr lang="en-US" altLang="zh-CN" dirty="0" smtClean="0"/>
              <a:t>RISC-V</a:t>
            </a:r>
            <a:r>
              <a:rPr lang="zh-CN" altLang="en-US" dirty="0"/>
              <a:t>逻辑操作指令</a:t>
            </a:r>
          </a:p>
        </p:txBody>
      </p:sp>
      <p:graphicFrame>
        <p:nvGraphicFramePr>
          <p:cNvPr id="4" name="表格 4">
            <a:extLst>
              <a:ext uri="{FF2B5EF4-FFF2-40B4-BE49-F238E27FC236}">
                <a16:creationId xmlns="" xmlns:a16="http://schemas.microsoft.com/office/drawing/2014/main" id="{95679B17-F69B-46BF-8FE4-B58B28BB0785}"/>
              </a:ext>
            </a:extLst>
          </p:cNvPr>
          <p:cNvGraphicFramePr>
            <a:graphicFrameLocks noGrp="1"/>
          </p:cNvGraphicFramePr>
          <p:nvPr>
            <p:ph idx="1"/>
            <p:extLst/>
          </p:nvPr>
        </p:nvGraphicFramePr>
        <p:xfrm>
          <a:off x="759278" y="2131060"/>
          <a:ext cx="7886700" cy="2595880"/>
        </p:xfrm>
        <a:graphic>
          <a:graphicData uri="http://schemas.openxmlformats.org/drawingml/2006/table">
            <a:tbl>
              <a:tblPr firstRow="1" bandRow="1">
                <a:tableStyleId>{5C22544A-7EE6-4342-B048-85BDC9FD1C3A}</a:tableStyleId>
              </a:tblPr>
              <a:tblGrid>
                <a:gridCol w="3943350">
                  <a:extLst>
                    <a:ext uri="{9D8B030D-6E8A-4147-A177-3AD203B41FA5}">
                      <a16:colId xmlns="" xmlns:a16="http://schemas.microsoft.com/office/drawing/2014/main" val="2756819941"/>
                    </a:ext>
                  </a:extLst>
                </a:gridCol>
                <a:gridCol w="3943350">
                  <a:extLst>
                    <a:ext uri="{9D8B030D-6E8A-4147-A177-3AD203B41FA5}">
                      <a16:colId xmlns="" xmlns:a16="http://schemas.microsoft.com/office/drawing/2014/main" val="4001084634"/>
                    </a:ext>
                  </a:extLst>
                </a:gridCol>
              </a:tblGrid>
              <a:tr h="370840">
                <a:tc>
                  <a:txBody>
                    <a:bodyPr/>
                    <a:lstStyle/>
                    <a:p>
                      <a:pPr algn="ctr"/>
                      <a:r>
                        <a:rPr lang="en-US" altLang="zh-CN" dirty="0"/>
                        <a:t>Instructions Name</a:t>
                      </a:r>
                      <a:endParaRPr lang="zh-CN" altLang="en-US" dirty="0"/>
                    </a:p>
                  </a:txBody>
                  <a:tcPr/>
                </a:tc>
                <a:tc>
                  <a:txBody>
                    <a:bodyPr/>
                    <a:lstStyle/>
                    <a:p>
                      <a:pPr algn="ctr"/>
                      <a:r>
                        <a:rPr lang="en-US" altLang="zh-CN" dirty="0"/>
                        <a:t>RISC-V</a:t>
                      </a:r>
                      <a:endParaRPr lang="zh-CN" altLang="en-US" dirty="0"/>
                    </a:p>
                  </a:txBody>
                  <a:tcPr/>
                </a:tc>
                <a:extLst>
                  <a:ext uri="{0D108BD9-81ED-4DB2-BD59-A6C34878D82A}">
                    <a16:rowId xmlns="" xmlns:a16="http://schemas.microsoft.com/office/drawing/2014/main" val="2848850320"/>
                  </a:ext>
                </a:extLst>
              </a:tr>
              <a:tr h="370840">
                <a:tc>
                  <a:txBody>
                    <a:bodyPr/>
                    <a:lstStyle/>
                    <a:p>
                      <a:r>
                        <a:rPr lang="en-US" altLang="zh-CN" dirty="0"/>
                        <a:t>XOR</a:t>
                      </a:r>
                      <a:endParaRPr lang="zh-CN" altLang="en-US" dirty="0"/>
                    </a:p>
                  </a:txBody>
                  <a:tcPr/>
                </a:tc>
                <a:tc>
                  <a:txBody>
                    <a:bodyPr/>
                    <a:lstStyle/>
                    <a:p>
                      <a:r>
                        <a:rPr lang="en-US" altLang="zh-CN" dirty="0" err="1"/>
                        <a:t>xor</a:t>
                      </a:r>
                      <a:r>
                        <a:rPr lang="en-US" altLang="zh-CN" dirty="0"/>
                        <a:t>     </a:t>
                      </a:r>
                      <a:r>
                        <a:rPr lang="en-US" altLang="zh-CN" dirty="0" err="1"/>
                        <a:t>rd</a:t>
                      </a:r>
                      <a:r>
                        <a:rPr lang="en-US" altLang="zh-CN" dirty="0"/>
                        <a:t>, rs1, rs2</a:t>
                      </a:r>
                      <a:endParaRPr lang="zh-CN" altLang="en-US" dirty="0"/>
                    </a:p>
                  </a:txBody>
                  <a:tcPr/>
                </a:tc>
                <a:extLst>
                  <a:ext uri="{0D108BD9-81ED-4DB2-BD59-A6C34878D82A}">
                    <a16:rowId xmlns="" xmlns:a16="http://schemas.microsoft.com/office/drawing/2014/main" val="2729705865"/>
                  </a:ext>
                </a:extLst>
              </a:tr>
              <a:tr h="370840">
                <a:tc>
                  <a:txBody>
                    <a:bodyPr/>
                    <a:lstStyle/>
                    <a:p>
                      <a:r>
                        <a:rPr lang="en-US" altLang="zh-CN" dirty="0"/>
                        <a:t>XOR Immediate</a:t>
                      </a:r>
                      <a:endParaRPr lang="zh-CN" altLang="en-US" dirty="0"/>
                    </a:p>
                  </a:txBody>
                  <a:tcPr/>
                </a:tc>
                <a:tc>
                  <a:txBody>
                    <a:bodyPr/>
                    <a:lstStyle/>
                    <a:p>
                      <a:r>
                        <a:rPr lang="en-US" altLang="zh-CN" dirty="0" err="1"/>
                        <a:t>xori</a:t>
                      </a:r>
                      <a:r>
                        <a:rPr lang="en-US" altLang="zh-CN" dirty="0"/>
                        <a:t>    </a:t>
                      </a:r>
                      <a:r>
                        <a:rPr lang="en-US" altLang="zh-CN" dirty="0" err="1"/>
                        <a:t>rd</a:t>
                      </a:r>
                      <a:r>
                        <a:rPr lang="en-US" altLang="zh-CN" dirty="0"/>
                        <a:t>, rs1, </a:t>
                      </a:r>
                      <a:r>
                        <a:rPr lang="en-US" altLang="zh-CN" dirty="0" err="1"/>
                        <a:t>imm</a:t>
                      </a:r>
                      <a:endParaRPr lang="zh-CN" altLang="en-US" dirty="0"/>
                    </a:p>
                  </a:txBody>
                  <a:tcPr/>
                </a:tc>
                <a:extLst>
                  <a:ext uri="{0D108BD9-81ED-4DB2-BD59-A6C34878D82A}">
                    <a16:rowId xmlns="" xmlns:a16="http://schemas.microsoft.com/office/drawing/2014/main" val="2652905974"/>
                  </a:ext>
                </a:extLst>
              </a:tr>
              <a:tr h="370840">
                <a:tc>
                  <a:txBody>
                    <a:bodyPr/>
                    <a:lstStyle/>
                    <a:p>
                      <a:r>
                        <a:rPr lang="en-US" altLang="zh-CN" dirty="0"/>
                        <a:t>OR</a:t>
                      </a:r>
                      <a:endParaRPr lang="zh-CN" altLang="en-US" dirty="0"/>
                    </a:p>
                  </a:txBody>
                  <a:tcPr/>
                </a:tc>
                <a:tc>
                  <a:txBody>
                    <a:bodyPr/>
                    <a:lstStyle/>
                    <a:p>
                      <a:r>
                        <a:rPr lang="en-US" altLang="zh-CN" dirty="0"/>
                        <a:t>or       </a:t>
                      </a:r>
                      <a:r>
                        <a:rPr lang="en-US" altLang="zh-CN" dirty="0" err="1"/>
                        <a:t>rd</a:t>
                      </a:r>
                      <a:r>
                        <a:rPr lang="en-US" altLang="zh-CN" dirty="0"/>
                        <a:t>, rs1, rs2</a:t>
                      </a:r>
                      <a:endParaRPr lang="zh-CN" altLang="en-US" dirty="0"/>
                    </a:p>
                  </a:txBody>
                  <a:tcPr/>
                </a:tc>
                <a:extLst>
                  <a:ext uri="{0D108BD9-81ED-4DB2-BD59-A6C34878D82A}">
                    <a16:rowId xmlns="" xmlns:a16="http://schemas.microsoft.com/office/drawing/2014/main" val="11912565"/>
                  </a:ext>
                </a:extLst>
              </a:tr>
              <a:tr h="370840">
                <a:tc>
                  <a:txBody>
                    <a:bodyPr/>
                    <a:lstStyle/>
                    <a:p>
                      <a:r>
                        <a:rPr lang="en-US" altLang="zh-CN" dirty="0"/>
                        <a:t>OR Immediate</a:t>
                      </a:r>
                      <a:endParaRPr lang="zh-CN" altLang="en-US" dirty="0"/>
                    </a:p>
                  </a:txBody>
                  <a:tcPr/>
                </a:tc>
                <a:tc>
                  <a:txBody>
                    <a:bodyPr/>
                    <a:lstStyle/>
                    <a:p>
                      <a:r>
                        <a:rPr lang="en-US" altLang="zh-CN" dirty="0" err="1"/>
                        <a:t>ori</a:t>
                      </a:r>
                      <a:r>
                        <a:rPr lang="en-US" altLang="zh-CN" dirty="0"/>
                        <a:t>      </a:t>
                      </a:r>
                      <a:r>
                        <a:rPr lang="en-US" altLang="zh-CN" dirty="0" err="1"/>
                        <a:t>rd</a:t>
                      </a:r>
                      <a:r>
                        <a:rPr lang="en-US" altLang="zh-CN" dirty="0"/>
                        <a:t>, rs1, </a:t>
                      </a:r>
                      <a:r>
                        <a:rPr lang="en-US" altLang="zh-CN" dirty="0" err="1"/>
                        <a:t>imm</a:t>
                      </a:r>
                      <a:endParaRPr lang="zh-CN" altLang="en-US" dirty="0"/>
                    </a:p>
                  </a:txBody>
                  <a:tcPr/>
                </a:tc>
                <a:extLst>
                  <a:ext uri="{0D108BD9-81ED-4DB2-BD59-A6C34878D82A}">
                    <a16:rowId xmlns="" xmlns:a16="http://schemas.microsoft.com/office/drawing/2014/main" val="404596603"/>
                  </a:ext>
                </a:extLst>
              </a:tr>
              <a:tr h="370840">
                <a:tc>
                  <a:txBody>
                    <a:bodyPr/>
                    <a:lstStyle/>
                    <a:p>
                      <a:r>
                        <a:rPr lang="en-US" altLang="zh-CN" dirty="0"/>
                        <a:t>AND</a:t>
                      </a:r>
                      <a:endParaRPr lang="zh-CN" altLang="en-US" dirty="0"/>
                    </a:p>
                  </a:txBody>
                  <a:tcPr/>
                </a:tc>
                <a:tc>
                  <a:txBody>
                    <a:bodyPr/>
                    <a:lstStyle/>
                    <a:p>
                      <a:r>
                        <a:rPr lang="en-US" altLang="zh-CN" dirty="0"/>
                        <a:t>and    </a:t>
                      </a:r>
                      <a:r>
                        <a:rPr lang="en-US" altLang="zh-CN" dirty="0" err="1"/>
                        <a:t>rd</a:t>
                      </a:r>
                      <a:r>
                        <a:rPr lang="en-US" altLang="zh-CN" dirty="0"/>
                        <a:t>, rs1, rs2</a:t>
                      </a:r>
                      <a:endParaRPr lang="zh-CN" altLang="en-US" dirty="0"/>
                    </a:p>
                  </a:txBody>
                  <a:tcPr/>
                </a:tc>
                <a:extLst>
                  <a:ext uri="{0D108BD9-81ED-4DB2-BD59-A6C34878D82A}">
                    <a16:rowId xmlns="" xmlns:a16="http://schemas.microsoft.com/office/drawing/2014/main" val="1611013656"/>
                  </a:ext>
                </a:extLst>
              </a:tr>
              <a:tr h="370840">
                <a:tc>
                  <a:txBody>
                    <a:bodyPr/>
                    <a:lstStyle/>
                    <a:p>
                      <a:r>
                        <a:rPr lang="en-US" altLang="zh-CN" dirty="0"/>
                        <a:t>AND Immediate</a:t>
                      </a:r>
                      <a:endParaRPr lang="zh-CN" altLang="en-US" dirty="0"/>
                    </a:p>
                  </a:txBody>
                  <a:tcPr/>
                </a:tc>
                <a:tc>
                  <a:txBody>
                    <a:bodyPr/>
                    <a:lstStyle/>
                    <a:p>
                      <a:r>
                        <a:rPr lang="en-US" altLang="zh-CN" dirty="0" err="1"/>
                        <a:t>andi</a:t>
                      </a:r>
                      <a:r>
                        <a:rPr lang="en-US" altLang="zh-CN" dirty="0"/>
                        <a:t>   </a:t>
                      </a:r>
                      <a:r>
                        <a:rPr lang="en-US" altLang="zh-CN" dirty="0" err="1"/>
                        <a:t>rd</a:t>
                      </a:r>
                      <a:r>
                        <a:rPr lang="en-US" altLang="zh-CN" dirty="0"/>
                        <a:t>, rs1, </a:t>
                      </a:r>
                      <a:r>
                        <a:rPr lang="en-US" altLang="zh-CN" dirty="0" err="1"/>
                        <a:t>imm</a:t>
                      </a:r>
                      <a:endParaRPr lang="zh-CN" altLang="en-US" dirty="0"/>
                    </a:p>
                  </a:txBody>
                  <a:tcPr/>
                </a:tc>
                <a:extLst>
                  <a:ext uri="{0D108BD9-81ED-4DB2-BD59-A6C34878D82A}">
                    <a16:rowId xmlns="" xmlns:a16="http://schemas.microsoft.com/office/drawing/2014/main" val="1252939686"/>
                  </a:ext>
                </a:extLst>
              </a:tr>
            </a:tbl>
          </a:graphicData>
        </a:graphic>
      </p:graphicFrame>
    </p:spTree>
    <p:extLst>
      <p:ext uri="{BB962C8B-B14F-4D97-AF65-F5344CB8AC3E}">
        <p14:creationId xmlns:p14="http://schemas.microsoft.com/office/powerpoint/2010/main" val="5619247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F270F97-EBD2-4C88-AD38-D131381D4B1B}"/>
              </a:ext>
            </a:extLst>
          </p:cNvPr>
          <p:cNvSpPr>
            <a:spLocks noGrp="1"/>
          </p:cNvSpPr>
          <p:nvPr>
            <p:ph type="title"/>
          </p:nvPr>
        </p:nvSpPr>
        <p:spPr/>
        <p:txBody>
          <a:bodyPr/>
          <a:lstStyle/>
          <a:p>
            <a:r>
              <a:rPr lang="en-US" altLang="zh-CN" dirty="0" smtClean="0"/>
              <a:t>RISC-V</a:t>
            </a:r>
            <a:r>
              <a:rPr lang="zh-CN" altLang="en-US" dirty="0"/>
              <a:t>比较指令</a:t>
            </a:r>
          </a:p>
        </p:txBody>
      </p:sp>
      <p:graphicFrame>
        <p:nvGraphicFramePr>
          <p:cNvPr id="4" name="表格 4">
            <a:extLst>
              <a:ext uri="{FF2B5EF4-FFF2-40B4-BE49-F238E27FC236}">
                <a16:creationId xmlns="" xmlns:a16="http://schemas.microsoft.com/office/drawing/2014/main" id="{2CD96AA0-DDCA-4ECA-A149-B97209E3EFB2}"/>
              </a:ext>
            </a:extLst>
          </p:cNvPr>
          <p:cNvGraphicFramePr>
            <a:graphicFrameLocks noGrp="1"/>
          </p:cNvGraphicFramePr>
          <p:nvPr>
            <p:ph idx="1"/>
            <p:extLst/>
          </p:nvPr>
        </p:nvGraphicFramePr>
        <p:xfrm>
          <a:off x="628650" y="1910138"/>
          <a:ext cx="7886700" cy="1854200"/>
        </p:xfrm>
        <a:graphic>
          <a:graphicData uri="http://schemas.openxmlformats.org/drawingml/2006/table">
            <a:tbl>
              <a:tblPr firstRow="1" bandRow="1">
                <a:tableStyleId>{5C22544A-7EE6-4342-B048-85BDC9FD1C3A}</a:tableStyleId>
              </a:tblPr>
              <a:tblGrid>
                <a:gridCol w="3943350">
                  <a:extLst>
                    <a:ext uri="{9D8B030D-6E8A-4147-A177-3AD203B41FA5}">
                      <a16:colId xmlns="" xmlns:a16="http://schemas.microsoft.com/office/drawing/2014/main" val="2959131730"/>
                    </a:ext>
                  </a:extLst>
                </a:gridCol>
                <a:gridCol w="3943350">
                  <a:extLst>
                    <a:ext uri="{9D8B030D-6E8A-4147-A177-3AD203B41FA5}">
                      <a16:colId xmlns="" xmlns:a16="http://schemas.microsoft.com/office/drawing/2014/main" val="3406569496"/>
                    </a:ext>
                  </a:extLst>
                </a:gridCol>
              </a:tblGrid>
              <a:tr h="370840">
                <a:tc>
                  <a:txBody>
                    <a:bodyPr/>
                    <a:lstStyle/>
                    <a:p>
                      <a:pPr algn="ctr"/>
                      <a:r>
                        <a:rPr lang="en-US" altLang="zh-CN" dirty="0"/>
                        <a:t>Instructions Name</a:t>
                      </a:r>
                      <a:endParaRPr lang="zh-CN" altLang="en-US" dirty="0"/>
                    </a:p>
                  </a:txBody>
                  <a:tcPr/>
                </a:tc>
                <a:tc>
                  <a:txBody>
                    <a:bodyPr/>
                    <a:lstStyle/>
                    <a:p>
                      <a:pPr algn="ctr"/>
                      <a:r>
                        <a:rPr lang="en-US" altLang="zh-CN" dirty="0"/>
                        <a:t>RISC-V</a:t>
                      </a:r>
                      <a:endParaRPr lang="zh-CN" altLang="en-US" dirty="0"/>
                    </a:p>
                  </a:txBody>
                  <a:tcPr/>
                </a:tc>
                <a:extLst>
                  <a:ext uri="{0D108BD9-81ED-4DB2-BD59-A6C34878D82A}">
                    <a16:rowId xmlns="" xmlns:a16="http://schemas.microsoft.com/office/drawing/2014/main" val="3246710691"/>
                  </a:ext>
                </a:extLst>
              </a:tr>
              <a:tr h="370840">
                <a:tc>
                  <a:txBody>
                    <a:bodyPr/>
                    <a:lstStyle/>
                    <a:p>
                      <a:r>
                        <a:rPr lang="en-US" altLang="zh-CN" dirty="0"/>
                        <a:t>Set &lt;</a:t>
                      </a:r>
                      <a:endParaRPr lang="zh-CN" altLang="en-US" dirty="0"/>
                    </a:p>
                  </a:txBody>
                  <a:tcPr/>
                </a:tc>
                <a:tc>
                  <a:txBody>
                    <a:bodyPr/>
                    <a:lstStyle/>
                    <a:p>
                      <a:r>
                        <a:rPr lang="en-US" altLang="zh-CN" dirty="0" err="1"/>
                        <a:t>slt</a:t>
                      </a:r>
                      <a:r>
                        <a:rPr lang="en-US" altLang="zh-CN" dirty="0"/>
                        <a:t>     </a:t>
                      </a:r>
                      <a:r>
                        <a:rPr lang="en-US" altLang="zh-CN" dirty="0" err="1"/>
                        <a:t>rd</a:t>
                      </a:r>
                      <a:r>
                        <a:rPr lang="en-US" altLang="zh-CN" dirty="0"/>
                        <a:t>, rs1, rs2</a:t>
                      </a:r>
                      <a:endParaRPr lang="zh-CN" altLang="en-US" dirty="0"/>
                    </a:p>
                  </a:txBody>
                  <a:tcPr/>
                </a:tc>
                <a:extLst>
                  <a:ext uri="{0D108BD9-81ED-4DB2-BD59-A6C34878D82A}">
                    <a16:rowId xmlns="" xmlns:a16="http://schemas.microsoft.com/office/drawing/2014/main" val="1433620990"/>
                  </a:ext>
                </a:extLst>
              </a:tr>
              <a:tr h="370840">
                <a:tc>
                  <a:txBody>
                    <a:bodyPr/>
                    <a:lstStyle/>
                    <a:p>
                      <a:r>
                        <a:rPr lang="en-US" altLang="zh-CN" dirty="0"/>
                        <a:t>Set &lt; Immediate</a:t>
                      </a:r>
                      <a:endParaRPr lang="zh-CN" altLang="en-US" dirty="0"/>
                    </a:p>
                  </a:txBody>
                  <a:tcPr/>
                </a:tc>
                <a:tc>
                  <a:txBody>
                    <a:bodyPr/>
                    <a:lstStyle/>
                    <a:p>
                      <a:r>
                        <a:rPr lang="en-US" altLang="zh-CN" dirty="0" err="1"/>
                        <a:t>slti</a:t>
                      </a:r>
                      <a:r>
                        <a:rPr lang="en-US" altLang="zh-CN" dirty="0"/>
                        <a:t>    </a:t>
                      </a:r>
                      <a:r>
                        <a:rPr lang="en-US" altLang="zh-CN" dirty="0" err="1"/>
                        <a:t>rd</a:t>
                      </a:r>
                      <a:r>
                        <a:rPr lang="en-US" altLang="zh-CN" dirty="0"/>
                        <a:t>, rs1, </a:t>
                      </a:r>
                      <a:r>
                        <a:rPr lang="en-US" altLang="zh-CN" dirty="0" err="1"/>
                        <a:t>imm</a:t>
                      </a:r>
                      <a:endParaRPr lang="zh-CN" altLang="en-US" dirty="0"/>
                    </a:p>
                  </a:txBody>
                  <a:tcPr/>
                </a:tc>
                <a:extLst>
                  <a:ext uri="{0D108BD9-81ED-4DB2-BD59-A6C34878D82A}">
                    <a16:rowId xmlns="" xmlns:a16="http://schemas.microsoft.com/office/drawing/2014/main" val="3718978940"/>
                  </a:ext>
                </a:extLst>
              </a:tr>
              <a:tr h="370840">
                <a:tc>
                  <a:txBody>
                    <a:bodyPr/>
                    <a:lstStyle/>
                    <a:p>
                      <a:r>
                        <a:rPr lang="en-US" altLang="zh-CN" dirty="0"/>
                        <a:t>Set &lt; Unsigned</a:t>
                      </a:r>
                      <a:endParaRPr lang="zh-CN" altLang="en-US" dirty="0"/>
                    </a:p>
                  </a:txBody>
                  <a:tcPr/>
                </a:tc>
                <a:tc>
                  <a:txBody>
                    <a:bodyPr/>
                    <a:lstStyle/>
                    <a:p>
                      <a:r>
                        <a:rPr lang="en-US" altLang="zh-CN" dirty="0" err="1"/>
                        <a:t>sltu</a:t>
                      </a:r>
                      <a:r>
                        <a:rPr lang="en-US" altLang="zh-CN" dirty="0"/>
                        <a:t>   </a:t>
                      </a:r>
                      <a:r>
                        <a:rPr lang="en-US" altLang="zh-CN" dirty="0" err="1"/>
                        <a:t>rd</a:t>
                      </a:r>
                      <a:r>
                        <a:rPr lang="en-US" altLang="zh-CN" dirty="0"/>
                        <a:t>, rs1, rs2</a:t>
                      </a:r>
                      <a:endParaRPr lang="zh-CN" altLang="en-US" dirty="0"/>
                    </a:p>
                  </a:txBody>
                  <a:tcPr/>
                </a:tc>
                <a:extLst>
                  <a:ext uri="{0D108BD9-81ED-4DB2-BD59-A6C34878D82A}">
                    <a16:rowId xmlns="" xmlns:a16="http://schemas.microsoft.com/office/drawing/2014/main" val="1185471241"/>
                  </a:ext>
                </a:extLst>
              </a:tr>
              <a:tr h="370840">
                <a:tc>
                  <a:txBody>
                    <a:bodyPr/>
                    <a:lstStyle/>
                    <a:p>
                      <a:r>
                        <a:rPr lang="en-US" altLang="zh-CN" dirty="0"/>
                        <a:t>Set &lt; </a:t>
                      </a:r>
                      <a:r>
                        <a:rPr lang="en-US" altLang="zh-CN" dirty="0" err="1"/>
                        <a:t>Imm</a:t>
                      </a:r>
                      <a:r>
                        <a:rPr lang="en-US" altLang="zh-CN" dirty="0"/>
                        <a:t> Unsigned</a:t>
                      </a:r>
                      <a:endParaRPr lang="zh-CN" altLang="en-US" dirty="0"/>
                    </a:p>
                  </a:txBody>
                  <a:tcPr/>
                </a:tc>
                <a:tc>
                  <a:txBody>
                    <a:bodyPr/>
                    <a:lstStyle/>
                    <a:p>
                      <a:r>
                        <a:rPr lang="en-US" altLang="zh-CN" dirty="0" err="1"/>
                        <a:t>sltiu</a:t>
                      </a:r>
                      <a:r>
                        <a:rPr lang="en-US" altLang="zh-CN" dirty="0"/>
                        <a:t>  </a:t>
                      </a:r>
                      <a:r>
                        <a:rPr lang="en-US" altLang="zh-CN" dirty="0" err="1"/>
                        <a:t>rd</a:t>
                      </a:r>
                      <a:r>
                        <a:rPr lang="en-US" altLang="zh-CN" dirty="0"/>
                        <a:t>, rs1, </a:t>
                      </a:r>
                      <a:r>
                        <a:rPr lang="en-US" altLang="zh-CN" dirty="0" err="1"/>
                        <a:t>imm</a:t>
                      </a:r>
                      <a:endParaRPr lang="zh-CN" altLang="en-US" dirty="0"/>
                    </a:p>
                  </a:txBody>
                  <a:tcPr/>
                </a:tc>
                <a:extLst>
                  <a:ext uri="{0D108BD9-81ED-4DB2-BD59-A6C34878D82A}">
                    <a16:rowId xmlns="" xmlns:a16="http://schemas.microsoft.com/office/drawing/2014/main" val="3818087622"/>
                  </a:ext>
                </a:extLst>
              </a:tr>
            </a:tbl>
          </a:graphicData>
        </a:graphic>
      </p:graphicFrame>
      <p:pic>
        <p:nvPicPr>
          <p:cNvPr id="6" name="图片 5">
            <a:extLst>
              <a:ext uri="{FF2B5EF4-FFF2-40B4-BE49-F238E27FC236}">
                <a16:creationId xmlns="" xmlns:a16="http://schemas.microsoft.com/office/drawing/2014/main" id="{EA35C00D-1E04-461D-B9AC-718AF40BD7BA}"/>
              </a:ext>
            </a:extLst>
          </p:cNvPr>
          <p:cNvPicPr>
            <a:picLocks noChangeAspect="1"/>
          </p:cNvPicPr>
          <p:nvPr/>
        </p:nvPicPr>
        <p:blipFill>
          <a:blip r:embed="rId2"/>
          <a:stretch>
            <a:fillRect/>
          </a:stretch>
        </p:blipFill>
        <p:spPr>
          <a:xfrm>
            <a:off x="628650" y="4185669"/>
            <a:ext cx="6200000" cy="790476"/>
          </a:xfrm>
          <a:prstGeom prst="rect">
            <a:avLst/>
          </a:prstGeom>
        </p:spPr>
      </p:pic>
      <p:pic>
        <p:nvPicPr>
          <p:cNvPr id="8" name="图片 7">
            <a:extLst>
              <a:ext uri="{FF2B5EF4-FFF2-40B4-BE49-F238E27FC236}">
                <a16:creationId xmlns="" xmlns:a16="http://schemas.microsoft.com/office/drawing/2014/main" id="{11238488-2338-4139-B6A9-EC7608A911EC}"/>
              </a:ext>
            </a:extLst>
          </p:cNvPr>
          <p:cNvPicPr>
            <a:picLocks noChangeAspect="1"/>
          </p:cNvPicPr>
          <p:nvPr/>
        </p:nvPicPr>
        <p:blipFill>
          <a:blip r:embed="rId3"/>
          <a:stretch>
            <a:fillRect/>
          </a:stretch>
        </p:blipFill>
        <p:spPr>
          <a:xfrm>
            <a:off x="628650" y="5076701"/>
            <a:ext cx="6228571" cy="752381"/>
          </a:xfrm>
          <a:prstGeom prst="rect">
            <a:avLst/>
          </a:prstGeom>
        </p:spPr>
      </p:pic>
    </p:spTree>
    <p:extLst>
      <p:ext uri="{BB962C8B-B14F-4D97-AF65-F5344CB8AC3E}">
        <p14:creationId xmlns:p14="http://schemas.microsoft.com/office/powerpoint/2010/main" val="25467073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2A06F9A-F802-4F7A-B823-51E17E825CF5}"/>
              </a:ext>
            </a:extLst>
          </p:cNvPr>
          <p:cNvSpPr>
            <a:spLocks noGrp="1"/>
          </p:cNvSpPr>
          <p:nvPr>
            <p:ph type="title"/>
          </p:nvPr>
        </p:nvSpPr>
        <p:spPr/>
        <p:txBody>
          <a:bodyPr/>
          <a:lstStyle/>
          <a:p>
            <a:r>
              <a:rPr lang="en-US" altLang="zh-CN" dirty="0" smtClean="0"/>
              <a:t>RISC-V</a:t>
            </a:r>
            <a:r>
              <a:rPr lang="zh-CN" altLang="en-US" dirty="0"/>
              <a:t>分支指令</a:t>
            </a:r>
          </a:p>
        </p:txBody>
      </p:sp>
      <p:graphicFrame>
        <p:nvGraphicFramePr>
          <p:cNvPr id="4" name="表格 4">
            <a:extLst>
              <a:ext uri="{FF2B5EF4-FFF2-40B4-BE49-F238E27FC236}">
                <a16:creationId xmlns="" xmlns:a16="http://schemas.microsoft.com/office/drawing/2014/main" id="{3066CD58-466F-416B-A350-C08BE1DE9C2D}"/>
              </a:ext>
            </a:extLst>
          </p:cNvPr>
          <p:cNvGraphicFramePr>
            <a:graphicFrameLocks noGrp="1"/>
          </p:cNvGraphicFramePr>
          <p:nvPr>
            <p:ph idx="1"/>
            <p:extLst/>
          </p:nvPr>
        </p:nvGraphicFramePr>
        <p:xfrm>
          <a:off x="628650" y="1825625"/>
          <a:ext cx="7886700" cy="2595880"/>
        </p:xfrm>
        <a:graphic>
          <a:graphicData uri="http://schemas.openxmlformats.org/drawingml/2006/table">
            <a:tbl>
              <a:tblPr firstRow="1" bandRow="1">
                <a:tableStyleId>{5C22544A-7EE6-4342-B048-85BDC9FD1C3A}</a:tableStyleId>
              </a:tblPr>
              <a:tblGrid>
                <a:gridCol w="3943350">
                  <a:extLst>
                    <a:ext uri="{9D8B030D-6E8A-4147-A177-3AD203B41FA5}">
                      <a16:colId xmlns="" xmlns:a16="http://schemas.microsoft.com/office/drawing/2014/main" val="4293404534"/>
                    </a:ext>
                  </a:extLst>
                </a:gridCol>
                <a:gridCol w="3943350">
                  <a:extLst>
                    <a:ext uri="{9D8B030D-6E8A-4147-A177-3AD203B41FA5}">
                      <a16:colId xmlns="" xmlns:a16="http://schemas.microsoft.com/office/drawing/2014/main" val="810750418"/>
                    </a:ext>
                  </a:extLst>
                </a:gridCol>
              </a:tblGrid>
              <a:tr h="370840">
                <a:tc>
                  <a:txBody>
                    <a:bodyPr/>
                    <a:lstStyle/>
                    <a:p>
                      <a:pPr algn="ctr"/>
                      <a:r>
                        <a:rPr lang="en-US" altLang="zh-CN" dirty="0"/>
                        <a:t>Instructions Name</a:t>
                      </a:r>
                      <a:endParaRPr lang="zh-CN" altLang="en-US" dirty="0"/>
                    </a:p>
                  </a:txBody>
                  <a:tcPr/>
                </a:tc>
                <a:tc>
                  <a:txBody>
                    <a:bodyPr/>
                    <a:lstStyle/>
                    <a:p>
                      <a:pPr algn="ctr"/>
                      <a:r>
                        <a:rPr lang="en-US" altLang="zh-CN" dirty="0"/>
                        <a:t>RISC-V</a:t>
                      </a:r>
                      <a:endParaRPr lang="zh-CN" altLang="en-US" dirty="0"/>
                    </a:p>
                  </a:txBody>
                  <a:tcPr/>
                </a:tc>
                <a:extLst>
                  <a:ext uri="{0D108BD9-81ED-4DB2-BD59-A6C34878D82A}">
                    <a16:rowId xmlns="" xmlns:a16="http://schemas.microsoft.com/office/drawing/2014/main" val="3090717531"/>
                  </a:ext>
                </a:extLst>
              </a:tr>
              <a:tr h="370840">
                <a:tc>
                  <a:txBody>
                    <a:bodyPr/>
                    <a:lstStyle/>
                    <a:p>
                      <a:r>
                        <a:rPr lang="en-US" altLang="zh-CN" dirty="0"/>
                        <a:t>Branch =</a:t>
                      </a:r>
                      <a:endParaRPr lang="zh-CN" altLang="en-US" dirty="0"/>
                    </a:p>
                  </a:txBody>
                  <a:tcPr/>
                </a:tc>
                <a:tc>
                  <a:txBody>
                    <a:bodyPr/>
                    <a:lstStyle/>
                    <a:p>
                      <a:r>
                        <a:rPr lang="en-US" altLang="zh-CN" dirty="0" err="1"/>
                        <a:t>beq</a:t>
                      </a:r>
                      <a:r>
                        <a:rPr lang="en-US" altLang="zh-CN" dirty="0"/>
                        <a:t>     rs1, rs2, </a:t>
                      </a:r>
                      <a:r>
                        <a:rPr lang="en-US" altLang="zh-CN" dirty="0" err="1"/>
                        <a:t>imm</a:t>
                      </a:r>
                      <a:endParaRPr lang="zh-CN" altLang="en-US" dirty="0"/>
                    </a:p>
                  </a:txBody>
                  <a:tcPr/>
                </a:tc>
                <a:extLst>
                  <a:ext uri="{0D108BD9-81ED-4DB2-BD59-A6C34878D82A}">
                    <a16:rowId xmlns="" xmlns:a16="http://schemas.microsoft.com/office/drawing/2014/main" val="4128432097"/>
                  </a:ext>
                </a:extLst>
              </a:tr>
              <a:tr h="370840">
                <a:tc>
                  <a:txBody>
                    <a:bodyPr/>
                    <a:lstStyle/>
                    <a:p>
                      <a:r>
                        <a:rPr lang="en-US" altLang="zh-CN" dirty="0"/>
                        <a:t>Branch </a:t>
                      </a:r>
                      <a:r>
                        <a:rPr lang="zh-CN" altLang="en-US" dirty="0"/>
                        <a:t>≠</a:t>
                      </a:r>
                    </a:p>
                  </a:txBody>
                  <a:tcPr/>
                </a:tc>
                <a:tc>
                  <a:txBody>
                    <a:bodyPr/>
                    <a:lstStyle/>
                    <a:p>
                      <a:r>
                        <a:rPr lang="en-US" altLang="zh-CN" dirty="0" err="1"/>
                        <a:t>bne</a:t>
                      </a:r>
                      <a:r>
                        <a:rPr lang="en-US" altLang="zh-CN" dirty="0"/>
                        <a:t>     rs1, rs2, </a:t>
                      </a:r>
                      <a:r>
                        <a:rPr lang="en-US" altLang="zh-CN" dirty="0" err="1"/>
                        <a:t>imm</a:t>
                      </a:r>
                      <a:endParaRPr lang="zh-CN" altLang="en-US" dirty="0"/>
                    </a:p>
                  </a:txBody>
                  <a:tcPr/>
                </a:tc>
                <a:extLst>
                  <a:ext uri="{0D108BD9-81ED-4DB2-BD59-A6C34878D82A}">
                    <a16:rowId xmlns="" xmlns:a16="http://schemas.microsoft.com/office/drawing/2014/main" val="2959049048"/>
                  </a:ext>
                </a:extLst>
              </a:tr>
              <a:tr h="370840">
                <a:tc>
                  <a:txBody>
                    <a:bodyPr/>
                    <a:lstStyle/>
                    <a:p>
                      <a:r>
                        <a:rPr lang="en-US" altLang="zh-CN" dirty="0"/>
                        <a:t>Branch &lt;</a:t>
                      </a:r>
                      <a:endParaRPr lang="zh-CN" altLang="en-US" dirty="0"/>
                    </a:p>
                  </a:txBody>
                  <a:tcPr/>
                </a:tc>
                <a:tc>
                  <a:txBody>
                    <a:bodyPr/>
                    <a:lstStyle/>
                    <a:p>
                      <a:r>
                        <a:rPr lang="en-US" altLang="zh-CN" dirty="0" err="1"/>
                        <a:t>blt</a:t>
                      </a:r>
                      <a:r>
                        <a:rPr lang="en-US" altLang="zh-CN" dirty="0"/>
                        <a:t>       rs1, rs2, </a:t>
                      </a:r>
                      <a:r>
                        <a:rPr lang="en-US" altLang="zh-CN" dirty="0" err="1"/>
                        <a:t>imm</a:t>
                      </a:r>
                      <a:endParaRPr lang="zh-CN" altLang="en-US" dirty="0"/>
                    </a:p>
                  </a:txBody>
                  <a:tcPr/>
                </a:tc>
                <a:extLst>
                  <a:ext uri="{0D108BD9-81ED-4DB2-BD59-A6C34878D82A}">
                    <a16:rowId xmlns="" xmlns:a16="http://schemas.microsoft.com/office/drawing/2014/main" val="162562693"/>
                  </a:ext>
                </a:extLst>
              </a:tr>
              <a:tr h="370840">
                <a:tc>
                  <a:txBody>
                    <a:bodyPr/>
                    <a:lstStyle/>
                    <a:p>
                      <a:r>
                        <a:rPr lang="en-US" altLang="zh-CN" dirty="0"/>
                        <a:t>Branch </a:t>
                      </a:r>
                      <a:r>
                        <a:rPr lang="zh-CN" altLang="en-US" dirty="0"/>
                        <a:t>≧</a:t>
                      </a:r>
                    </a:p>
                  </a:txBody>
                  <a:tcPr/>
                </a:tc>
                <a:tc>
                  <a:txBody>
                    <a:bodyPr/>
                    <a:lstStyle/>
                    <a:p>
                      <a:r>
                        <a:rPr lang="en-US" altLang="zh-CN" dirty="0" err="1"/>
                        <a:t>bge</a:t>
                      </a:r>
                      <a:r>
                        <a:rPr lang="en-US" altLang="zh-CN" dirty="0"/>
                        <a:t>     rs1, rs2, </a:t>
                      </a:r>
                      <a:r>
                        <a:rPr lang="en-US" altLang="zh-CN" dirty="0" err="1"/>
                        <a:t>imm</a:t>
                      </a:r>
                      <a:endParaRPr lang="zh-CN" altLang="en-US" dirty="0"/>
                    </a:p>
                  </a:txBody>
                  <a:tcPr/>
                </a:tc>
                <a:extLst>
                  <a:ext uri="{0D108BD9-81ED-4DB2-BD59-A6C34878D82A}">
                    <a16:rowId xmlns="" xmlns:a16="http://schemas.microsoft.com/office/drawing/2014/main" val="4198952866"/>
                  </a:ext>
                </a:extLst>
              </a:tr>
              <a:tr h="370840">
                <a:tc>
                  <a:txBody>
                    <a:bodyPr/>
                    <a:lstStyle/>
                    <a:p>
                      <a:r>
                        <a:rPr lang="en-US" altLang="zh-CN" dirty="0"/>
                        <a:t>Branch &lt; Unsigned</a:t>
                      </a:r>
                      <a:endParaRPr lang="zh-CN" altLang="en-US" dirty="0"/>
                    </a:p>
                  </a:txBody>
                  <a:tcPr/>
                </a:tc>
                <a:tc>
                  <a:txBody>
                    <a:bodyPr/>
                    <a:lstStyle/>
                    <a:p>
                      <a:r>
                        <a:rPr lang="en-US" altLang="zh-CN" dirty="0" err="1"/>
                        <a:t>bltu</a:t>
                      </a:r>
                      <a:r>
                        <a:rPr lang="en-US" altLang="zh-CN" dirty="0"/>
                        <a:t>     rs1, rs2, </a:t>
                      </a:r>
                      <a:r>
                        <a:rPr lang="en-US" altLang="zh-CN" dirty="0" err="1"/>
                        <a:t>imm</a:t>
                      </a:r>
                      <a:endParaRPr lang="zh-CN" altLang="en-US" dirty="0"/>
                    </a:p>
                  </a:txBody>
                  <a:tcPr/>
                </a:tc>
                <a:extLst>
                  <a:ext uri="{0D108BD9-81ED-4DB2-BD59-A6C34878D82A}">
                    <a16:rowId xmlns="" xmlns:a16="http://schemas.microsoft.com/office/drawing/2014/main" val="3556966711"/>
                  </a:ext>
                </a:extLst>
              </a:tr>
              <a:tr h="370840">
                <a:tc>
                  <a:txBody>
                    <a:bodyPr/>
                    <a:lstStyle/>
                    <a:p>
                      <a:r>
                        <a:rPr lang="en-US" altLang="zh-CN" dirty="0"/>
                        <a:t>Branch </a:t>
                      </a:r>
                      <a:r>
                        <a:rPr lang="zh-CN" altLang="en-US" dirty="0"/>
                        <a:t>≧ </a:t>
                      </a:r>
                      <a:r>
                        <a:rPr lang="en-US" altLang="zh-CN" dirty="0"/>
                        <a:t>Unsigned</a:t>
                      </a:r>
                      <a:endParaRPr lang="zh-CN" altLang="en-US" dirty="0"/>
                    </a:p>
                  </a:txBody>
                  <a:tcPr/>
                </a:tc>
                <a:tc>
                  <a:txBody>
                    <a:bodyPr/>
                    <a:lstStyle/>
                    <a:p>
                      <a:r>
                        <a:rPr lang="en-US" altLang="zh-CN" dirty="0" err="1"/>
                        <a:t>bgeu</a:t>
                      </a:r>
                      <a:r>
                        <a:rPr lang="en-US" altLang="zh-CN" dirty="0"/>
                        <a:t>   rs1, rs2, </a:t>
                      </a:r>
                      <a:r>
                        <a:rPr lang="en-US" altLang="zh-CN" dirty="0" err="1"/>
                        <a:t>imm</a:t>
                      </a:r>
                      <a:endParaRPr lang="zh-CN" altLang="en-US" dirty="0"/>
                    </a:p>
                  </a:txBody>
                  <a:tcPr/>
                </a:tc>
                <a:extLst>
                  <a:ext uri="{0D108BD9-81ED-4DB2-BD59-A6C34878D82A}">
                    <a16:rowId xmlns="" xmlns:a16="http://schemas.microsoft.com/office/drawing/2014/main" val="2048273319"/>
                  </a:ext>
                </a:extLst>
              </a:tr>
            </a:tbl>
          </a:graphicData>
        </a:graphic>
      </p:graphicFrame>
      <p:pic>
        <p:nvPicPr>
          <p:cNvPr id="6" name="图片 5">
            <a:extLst>
              <a:ext uri="{FF2B5EF4-FFF2-40B4-BE49-F238E27FC236}">
                <a16:creationId xmlns="" xmlns:a16="http://schemas.microsoft.com/office/drawing/2014/main" id="{4DF8DB56-CEE0-4483-9945-83A86F7CD3C3}"/>
              </a:ext>
            </a:extLst>
          </p:cNvPr>
          <p:cNvPicPr>
            <a:picLocks noChangeAspect="1"/>
          </p:cNvPicPr>
          <p:nvPr/>
        </p:nvPicPr>
        <p:blipFill>
          <a:blip r:embed="rId2"/>
          <a:stretch>
            <a:fillRect/>
          </a:stretch>
        </p:blipFill>
        <p:spPr>
          <a:xfrm>
            <a:off x="628650" y="4700046"/>
            <a:ext cx="5580952" cy="657143"/>
          </a:xfrm>
          <a:prstGeom prst="rect">
            <a:avLst/>
          </a:prstGeom>
        </p:spPr>
      </p:pic>
      <p:pic>
        <p:nvPicPr>
          <p:cNvPr id="8" name="图片 7">
            <a:extLst>
              <a:ext uri="{FF2B5EF4-FFF2-40B4-BE49-F238E27FC236}">
                <a16:creationId xmlns="" xmlns:a16="http://schemas.microsoft.com/office/drawing/2014/main" id="{2EEC3C71-4CB3-42E3-8815-9C8DEAC2AF3A}"/>
              </a:ext>
            </a:extLst>
          </p:cNvPr>
          <p:cNvPicPr>
            <a:picLocks noChangeAspect="1"/>
          </p:cNvPicPr>
          <p:nvPr/>
        </p:nvPicPr>
        <p:blipFill>
          <a:blip r:embed="rId3"/>
          <a:stretch>
            <a:fillRect/>
          </a:stretch>
        </p:blipFill>
        <p:spPr>
          <a:xfrm>
            <a:off x="628650" y="5490475"/>
            <a:ext cx="5533333" cy="857143"/>
          </a:xfrm>
          <a:prstGeom prst="rect">
            <a:avLst/>
          </a:prstGeom>
        </p:spPr>
      </p:pic>
    </p:spTree>
    <p:extLst>
      <p:ext uri="{BB962C8B-B14F-4D97-AF65-F5344CB8AC3E}">
        <p14:creationId xmlns:p14="http://schemas.microsoft.com/office/powerpoint/2010/main" val="38363816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9FC64CF-C942-4254-A8AC-A8104D6D2146}"/>
              </a:ext>
            </a:extLst>
          </p:cNvPr>
          <p:cNvSpPr>
            <a:spLocks noGrp="1"/>
          </p:cNvSpPr>
          <p:nvPr>
            <p:ph type="title"/>
          </p:nvPr>
        </p:nvSpPr>
        <p:spPr/>
        <p:txBody>
          <a:bodyPr/>
          <a:lstStyle/>
          <a:p>
            <a:r>
              <a:rPr lang="en-US" altLang="zh-CN" dirty="0" smtClean="0"/>
              <a:t>RISC-V</a:t>
            </a:r>
            <a:r>
              <a:rPr lang="zh-CN" altLang="en-US" dirty="0"/>
              <a:t>跳转指令</a:t>
            </a:r>
          </a:p>
        </p:txBody>
      </p:sp>
      <p:graphicFrame>
        <p:nvGraphicFramePr>
          <p:cNvPr id="4" name="表格 4">
            <a:extLst>
              <a:ext uri="{FF2B5EF4-FFF2-40B4-BE49-F238E27FC236}">
                <a16:creationId xmlns="" xmlns:a16="http://schemas.microsoft.com/office/drawing/2014/main" id="{AE3C574E-C9F9-46A7-B625-A73375B5A1F3}"/>
              </a:ext>
            </a:extLst>
          </p:cNvPr>
          <p:cNvGraphicFramePr>
            <a:graphicFrameLocks noGrp="1"/>
          </p:cNvGraphicFramePr>
          <p:nvPr>
            <p:ph idx="1"/>
            <p:extLst/>
          </p:nvPr>
        </p:nvGraphicFramePr>
        <p:xfrm>
          <a:off x="628650" y="2163719"/>
          <a:ext cx="7886700" cy="1112520"/>
        </p:xfrm>
        <a:graphic>
          <a:graphicData uri="http://schemas.openxmlformats.org/drawingml/2006/table">
            <a:tbl>
              <a:tblPr firstRow="1" bandRow="1">
                <a:tableStyleId>{5C22544A-7EE6-4342-B048-85BDC9FD1C3A}</a:tableStyleId>
              </a:tblPr>
              <a:tblGrid>
                <a:gridCol w="3943350">
                  <a:extLst>
                    <a:ext uri="{9D8B030D-6E8A-4147-A177-3AD203B41FA5}">
                      <a16:colId xmlns="" xmlns:a16="http://schemas.microsoft.com/office/drawing/2014/main" val="334069462"/>
                    </a:ext>
                  </a:extLst>
                </a:gridCol>
                <a:gridCol w="3943350">
                  <a:extLst>
                    <a:ext uri="{9D8B030D-6E8A-4147-A177-3AD203B41FA5}">
                      <a16:colId xmlns="" xmlns:a16="http://schemas.microsoft.com/office/drawing/2014/main" val="512981737"/>
                    </a:ext>
                  </a:extLst>
                </a:gridCol>
              </a:tblGrid>
              <a:tr h="370840">
                <a:tc>
                  <a:txBody>
                    <a:bodyPr/>
                    <a:lstStyle/>
                    <a:p>
                      <a:pPr algn="ctr"/>
                      <a:r>
                        <a:rPr lang="en-US" altLang="zh-CN" dirty="0"/>
                        <a:t>Instructions Name</a:t>
                      </a:r>
                      <a:endParaRPr lang="zh-CN" altLang="en-US" dirty="0"/>
                    </a:p>
                  </a:txBody>
                  <a:tcPr/>
                </a:tc>
                <a:tc>
                  <a:txBody>
                    <a:bodyPr/>
                    <a:lstStyle/>
                    <a:p>
                      <a:pPr algn="ctr"/>
                      <a:r>
                        <a:rPr lang="en-US" altLang="zh-CN" dirty="0"/>
                        <a:t>RISC-V</a:t>
                      </a:r>
                      <a:endParaRPr lang="zh-CN" altLang="en-US" dirty="0"/>
                    </a:p>
                  </a:txBody>
                  <a:tcPr/>
                </a:tc>
                <a:extLst>
                  <a:ext uri="{0D108BD9-81ED-4DB2-BD59-A6C34878D82A}">
                    <a16:rowId xmlns="" xmlns:a16="http://schemas.microsoft.com/office/drawing/2014/main" val="2950382376"/>
                  </a:ext>
                </a:extLst>
              </a:tr>
              <a:tr h="370840">
                <a:tc>
                  <a:txBody>
                    <a:bodyPr/>
                    <a:lstStyle/>
                    <a:p>
                      <a:r>
                        <a:rPr lang="en-US" altLang="zh-CN" dirty="0"/>
                        <a:t>Jump and Link</a:t>
                      </a:r>
                      <a:endParaRPr lang="zh-CN" altLang="en-US" dirty="0"/>
                    </a:p>
                  </a:txBody>
                  <a:tcPr/>
                </a:tc>
                <a:tc>
                  <a:txBody>
                    <a:bodyPr/>
                    <a:lstStyle/>
                    <a:p>
                      <a:r>
                        <a:rPr lang="en-US" altLang="zh-CN" dirty="0" err="1"/>
                        <a:t>jal</a:t>
                      </a:r>
                      <a:r>
                        <a:rPr lang="en-US" altLang="zh-CN" dirty="0"/>
                        <a:t>     </a:t>
                      </a:r>
                      <a:r>
                        <a:rPr lang="en-US" altLang="zh-CN" dirty="0" err="1"/>
                        <a:t>rd</a:t>
                      </a:r>
                      <a:r>
                        <a:rPr lang="en-US" altLang="zh-CN" dirty="0"/>
                        <a:t>, </a:t>
                      </a:r>
                      <a:r>
                        <a:rPr lang="en-US" altLang="zh-CN" dirty="0" err="1"/>
                        <a:t>imm</a:t>
                      </a:r>
                      <a:endParaRPr lang="zh-CN" altLang="en-US" dirty="0"/>
                    </a:p>
                  </a:txBody>
                  <a:tcPr/>
                </a:tc>
                <a:extLst>
                  <a:ext uri="{0D108BD9-81ED-4DB2-BD59-A6C34878D82A}">
                    <a16:rowId xmlns="" xmlns:a16="http://schemas.microsoft.com/office/drawing/2014/main" val="3829224031"/>
                  </a:ext>
                </a:extLst>
              </a:tr>
              <a:tr h="370840">
                <a:tc>
                  <a:txBody>
                    <a:bodyPr/>
                    <a:lstStyle/>
                    <a:p>
                      <a:r>
                        <a:rPr lang="en-US" altLang="zh-CN" dirty="0"/>
                        <a:t>Jump and Link Register</a:t>
                      </a:r>
                      <a:endParaRPr lang="zh-CN" altLang="en-US" dirty="0"/>
                    </a:p>
                  </a:txBody>
                  <a:tcPr/>
                </a:tc>
                <a:tc>
                  <a:txBody>
                    <a:bodyPr/>
                    <a:lstStyle/>
                    <a:p>
                      <a:r>
                        <a:rPr lang="en-US" altLang="zh-CN" dirty="0" err="1"/>
                        <a:t>jalr</a:t>
                      </a:r>
                      <a:r>
                        <a:rPr lang="en-US" altLang="zh-CN" dirty="0"/>
                        <a:t>   </a:t>
                      </a:r>
                      <a:r>
                        <a:rPr lang="en-US" altLang="zh-CN" dirty="0" err="1"/>
                        <a:t>rd</a:t>
                      </a:r>
                      <a:r>
                        <a:rPr lang="en-US" altLang="zh-CN" dirty="0"/>
                        <a:t>, rs1, </a:t>
                      </a:r>
                      <a:r>
                        <a:rPr lang="en-US" altLang="zh-CN" dirty="0" err="1"/>
                        <a:t>imm</a:t>
                      </a:r>
                      <a:endParaRPr lang="zh-CN" altLang="en-US" dirty="0"/>
                    </a:p>
                  </a:txBody>
                  <a:tcPr/>
                </a:tc>
                <a:extLst>
                  <a:ext uri="{0D108BD9-81ED-4DB2-BD59-A6C34878D82A}">
                    <a16:rowId xmlns="" xmlns:a16="http://schemas.microsoft.com/office/drawing/2014/main" val="1959041695"/>
                  </a:ext>
                </a:extLst>
              </a:tr>
            </a:tbl>
          </a:graphicData>
        </a:graphic>
      </p:graphicFrame>
      <p:pic>
        <p:nvPicPr>
          <p:cNvPr id="6" name="图片 5">
            <a:extLst>
              <a:ext uri="{FF2B5EF4-FFF2-40B4-BE49-F238E27FC236}">
                <a16:creationId xmlns="" xmlns:a16="http://schemas.microsoft.com/office/drawing/2014/main" id="{2232C7BB-E827-4D15-B323-93AC1B87CA9D}"/>
              </a:ext>
            </a:extLst>
          </p:cNvPr>
          <p:cNvPicPr>
            <a:picLocks noChangeAspect="1"/>
          </p:cNvPicPr>
          <p:nvPr/>
        </p:nvPicPr>
        <p:blipFill>
          <a:blip r:embed="rId2"/>
          <a:stretch>
            <a:fillRect/>
          </a:stretch>
        </p:blipFill>
        <p:spPr>
          <a:xfrm>
            <a:off x="628650" y="3797769"/>
            <a:ext cx="5476190" cy="676190"/>
          </a:xfrm>
          <a:prstGeom prst="rect">
            <a:avLst/>
          </a:prstGeom>
        </p:spPr>
      </p:pic>
      <p:pic>
        <p:nvPicPr>
          <p:cNvPr id="8" name="图片 7">
            <a:extLst>
              <a:ext uri="{FF2B5EF4-FFF2-40B4-BE49-F238E27FC236}">
                <a16:creationId xmlns="" xmlns:a16="http://schemas.microsoft.com/office/drawing/2014/main" id="{A1539847-A98D-4C24-8382-6857DCB128E1}"/>
              </a:ext>
            </a:extLst>
          </p:cNvPr>
          <p:cNvPicPr>
            <a:picLocks noChangeAspect="1"/>
          </p:cNvPicPr>
          <p:nvPr/>
        </p:nvPicPr>
        <p:blipFill>
          <a:blip r:embed="rId3"/>
          <a:stretch>
            <a:fillRect/>
          </a:stretch>
        </p:blipFill>
        <p:spPr>
          <a:xfrm>
            <a:off x="628650" y="4817352"/>
            <a:ext cx="5590476" cy="857143"/>
          </a:xfrm>
          <a:prstGeom prst="rect">
            <a:avLst/>
          </a:prstGeom>
        </p:spPr>
      </p:pic>
    </p:spTree>
    <p:extLst>
      <p:ext uri="{BB962C8B-B14F-4D97-AF65-F5344CB8AC3E}">
        <p14:creationId xmlns:p14="http://schemas.microsoft.com/office/powerpoint/2010/main" val="8455324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4D540B2-F90D-457E-96FA-92421D942D80}"/>
              </a:ext>
            </a:extLst>
          </p:cNvPr>
          <p:cNvSpPr>
            <a:spLocks noGrp="1"/>
          </p:cNvSpPr>
          <p:nvPr>
            <p:ph type="title"/>
          </p:nvPr>
        </p:nvSpPr>
        <p:spPr/>
        <p:txBody>
          <a:bodyPr/>
          <a:lstStyle/>
          <a:p>
            <a:r>
              <a:rPr lang="zh-CN" altLang="en-US" dirty="0" smtClean="0"/>
              <a:t>课程</a:t>
            </a:r>
            <a:r>
              <a:rPr lang="zh-CN" altLang="en-US" dirty="0"/>
              <a:t>内容</a:t>
            </a:r>
          </a:p>
        </p:txBody>
      </p:sp>
      <p:sp>
        <p:nvSpPr>
          <p:cNvPr id="3" name="内容占位符 2">
            <a:extLst>
              <a:ext uri="{FF2B5EF4-FFF2-40B4-BE49-F238E27FC236}">
                <a16:creationId xmlns="" xmlns:a16="http://schemas.microsoft.com/office/drawing/2014/main" id="{AFACAC5A-96BE-4580-A5B4-EC462C6F5890}"/>
              </a:ext>
            </a:extLst>
          </p:cNvPr>
          <p:cNvSpPr>
            <a:spLocks noGrp="1"/>
          </p:cNvSpPr>
          <p:nvPr>
            <p:ph idx="1"/>
          </p:nvPr>
        </p:nvSpPr>
        <p:spPr/>
        <p:txBody>
          <a:bodyPr>
            <a:normAutofit/>
          </a:bodyPr>
          <a:lstStyle/>
          <a:p>
            <a:r>
              <a:rPr lang="en-US" altLang="zh-CN" dirty="0" smtClean="0"/>
              <a:t>1 </a:t>
            </a:r>
            <a:r>
              <a:rPr lang="zh-CN" altLang="en-US" dirty="0" smtClean="0"/>
              <a:t>引论</a:t>
            </a:r>
            <a:endParaRPr lang="en-US" altLang="zh-CN" dirty="0"/>
          </a:p>
          <a:p>
            <a:pPr marL="0" indent="0">
              <a:buNone/>
            </a:pPr>
            <a:endParaRPr lang="en-US" altLang="zh-CN" dirty="0"/>
          </a:p>
          <a:p>
            <a:r>
              <a:rPr lang="en-US" altLang="zh-CN" dirty="0"/>
              <a:t>2</a:t>
            </a:r>
            <a:r>
              <a:rPr lang="en-US" altLang="zh-CN" dirty="0" smtClean="0"/>
              <a:t> RISC-V</a:t>
            </a:r>
            <a:r>
              <a:rPr lang="zh-CN" altLang="en-US" dirty="0" smtClean="0"/>
              <a:t>汇编语言</a:t>
            </a:r>
            <a:r>
              <a:rPr lang="zh-CN" altLang="en-US" dirty="0"/>
              <a:t>介绍</a:t>
            </a:r>
            <a:endParaRPr lang="en-US" altLang="zh-CN" dirty="0"/>
          </a:p>
          <a:p>
            <a:endParaRPr lang="en-US" altLang="zh-CN" dirty="0"/>
          </a:p>
          <a:p>
            <a:r>
              <a:rPr lang="en-US" altLang="zh-CN" dirty="0"/>
              <a:t>3</a:t>
            </a:r>
            <a:r>
              <a:rPr lang="en-US" altLang="zh-CN" dirty="0" smtClean="0"/>
              <a:t> </a:t>
            </a:r>
            <a:r>
              <a:rPr lang="zh-CN" altLang="en-US" dirty="0" smtClean="0"/>
              <a:t>编译原理的基础知识</a:t>
            </a:r>
            <a:endParaRPr lang="en-US" altLang="zh-CN" dirty="0"/>
          </a:p>
          <a:p>
            <a:endParaRPr lang="en-US" altLang="zh-CN" dirty="0"/>
          </a:p>
          <a:p>
            <a:r>
              <a:rPr lang="en-US" altLang="zh-CN" dirty="0"/>
              <a:t>4</a:t>
            </a:r>
            <a:r>
              <a:rPr lang="en-US" altLang="zh-CN" dirty="0" smtClean="0"/>
              <a:t> RISC-V</a:t>
            </a:r>
            <a:r>
              <a:rPr lang="zh-CN" altLang="en-US" dirty="0"/>
              <a:t>工具链的开发</a:t>
            </a:r>
          </a:p>
        </p:txBody>
      </p:sp>
    </p:spTree>
    <p:extLst>
      <p:ext uri="{BB962C8B-B14F-4D97-AF65-F5344CB8AC3E}">
        <p14:creationId xmlns:p14="http://schemas.microsoft.com/office/powerpoint/2010/main" val="406788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B8657D3-FF62-444F-875E-D9495EE36AFD}"/>
              </a:ext>
            </a:extLst>
          </p:cNvPr>
          <p:cNvSpPr>
            <a:spLocks noGrp="1"/>
          </p:cNvSpPr>
          <p:nvPr>
            <p:ph type="title"/>
          </p:nvPr>
        </p:nvSpPr>
        <p:spPr/>
        <p:txBody>
          <a:bodyPr/>
          <a:lstStyle/>
          <a:p>
            <a:r>
              <a:rPr lang="en-US" altLang="zh-CN" dirty="0" smtClean="0"/>
              <a:t>RISC-V</a:t>
            </a:r>
            <a:r>
              <a:rPr lang="zh-CN" altLang="en-US" dirty="0" smtClean="0"/>
              <a:t>加载存储指令</a:t>
            </a:r>
            <a:endParaRPr lang="zh-CN" altLang="en-US" dirty="0"/>
          </a:p>
        </p:txBody>
      </p:sp>
      <p:pic>
        <p:nvPicPr>
          <p:cNvPr id="13" name="内容占位符 12">
            <a:extLst>
              <a:ext uri="{FF2B5EF4-FFF2-40B4-BE49-F238E27FC236}">
                <a16:creationId xmlns="" xmlns:a16="http://schemas.microsoft.com/office/drawing/2014/main" id="{84AA1D12-88C6-4445-A00D-FE4E8C9378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9234" y="1371260"/>
            <a:ext cx="4090930" cy="5117580"/>
          </a:xfrm>
        </p:spPr>
      </p:pic>
      <p:grpSp>
        <p:nvGrpSpPr>
          <p:cNvPr id="18" name="组合 17">
            <a:extLst>
              <a:ext uri="{FF2B5EF4-FFF2-40B4-BE49-F238E27FC236}">
                <a16:creationId xmlns="" xmlns:a16="http://schemas.microsoft.com/office/drawing/2014/main" id="{0787871C-7140-46ED-9820-390C729AA70B}"/>
              </a:ext>
            </a:extLst>
          </p:cNvPr>
          <p:cNvGrpSpPr/>
          <p:nvPr/>
        </p:nvGrpSpPr>
        <p:grpSpPr>
          <a:xfrm>
            <a:off x="4203413" y="5008558"/>
            <a:ext cx="1548472" cy="743752"/>
            <a:chOff x="2137109" y="4159988"/>
            <a:chExt cx="583866" cy="274320"/>
          </a:xfrm>
        </p:grpSpPr>
        <p:cxnSp>
          <p:nvCxnSpPr>
            <p:cNvPr id="19" name="直接连接符 18">
              <a:extLst>
                <a:ext uri="{FF2B5EF4-FFF2-40B4-BE49-F238E27FC236}">
                  <a16:creationId xmlns="" xmlns:a16="http://schemas.microsoft.com/office/drawing/2014/main" id="{DF998106-FC4E-4BB9-A07F-C2F04EFE6FB9}"/>
                </a:ext>
              </a:extLst>
            </p:cNvPr>
            <p:cNvCxnSpPr/>
            <p:nvPr/>
          </p:nvCxnSpPr>
          <p:spPr>
            <a:xfrm>
              <a:off x="2137109" y="4159988"/>
              <a:ext cx="583866" cy="0"/>
            </a:xfrm>
            <a:prstGeom prst="line">
              <a:avLst/>
            </a:prstGeom>
            <a:ln w="1905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0" name="直接连接符 19">
              <a:extLst>
                <a:ext uri="{FF2B5EF4-FFF2-40B4-BE49-F238E27FC236}">
                  <a16:creationId xmlns="" xmlns:a16="http://schemas.microsoft.com/office/drawing/2014/main" id="{4EB90837-6C26-45FF-AD23-3DF4EDD418C6}"/>
                </a:ext>
              </a:extLst>
            </p:cNvPr>
            <p:cNvCxnSpPr/>
            <p:nvPr/>
          </p:nvCxnSpPr>
          <p:spPr>
            <a:xfrm>
              <a:off x="2137109" y="4159988"/>
              <a:ext cx="0" cy="274320"/>
            </a:xfrm>
            <a:prstGeom prst="line">
              <a:avLst/>
            </a:prstGeom>
            <a:ln w="1905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1" name="直接连接符 20">
              <a:extLst>
                <a:ext uri="{FF2B5EF4-FFF2-40B4-BE49-F238E27FC236}">
                  <a16:creationId xmlns="" xmlns:a16="http://schemas.microsoft.com/office/drawing/2014/main" id="{825E39A9-6745-48AD-918B-D73257ECAA79}"/>
                </a:ext>
              </a:extLst>
            </p:cNvPr>
            <p:cNvCxnSpPr/>
            <p:nvPr/>
          </p:nvCxnSpPr>
          <p:spPr>
            <a:xfrm flipV="1">
              <a:off x="2137109" y="4434308"/>
              <a:ext cx="583866" cy="0"/>
            </a:xfrm>
            <a:prstGeom prst="line">
              <a:avLst/>
            </a:prstGeom>
            <a:ln w="1905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2" name="直接连接符 21">
              <a:extLst>
                <a:ext uri="{FF2B5EF4-FFF2-40B4-BE49-F238E27FC236}">
                  <a16:creationId xmlns="" xmlns:a16="http://schemas.microsoft.com/office/drawing/2014/main" id="{0EDCC452-DC01-4326-A3D3-7924C9FC587E}"/>
                </a:ext>
              </a:extLst>
            </p:cNvPr>
            <p:cNvCxnSpPr/>
            <p:nvPr/>
          </p:nvCxnSpPr>
          <p:spPr>
            <a:xfrm>
              <a:off x="2720975" y="4159988"/>
              <a:ext cx="0" cy="274320"/>
            </a:xfrm>
            <a:prstGeom prst="line">
              <a:avLst/>
            </a:prstGeom>
            <a:ln w="19050">
              <a:solidFill>
                <a:srgbClr val="FF0000"/>
              </a:solidFill>
            </a:ln>
          </p:spPr>
          <p:style>
            <a:lnRef idx="3">
              <a:schemeClr val="accent1"/>
            </a:lnRef>
            <a:fillRef idx="0">
              <a:schemeClr val="accent1"/>
            </a:fillRef>
            <a:effectRef idx="2">
              <a:schemeClr val="accent1"/>
            </a:effectRef>
            <a:fontRef idx="minor">
              <a:schemeClr val="tx1"/>
            </a:fontRef>
          </p:style>
        </p:cxnSp>
      </p:grpSp>
      <p:pic>
        <p:nvPicPr>
          <p:cNvPr id="3" name="图片 2"/>
          <p:cNvPicPr>
            <a:picLocks noChangeAspect="1"/>
          </p:cNvPicPr>
          <p:nvPr/>
        </p:nvPicPr>
        <p:blipFill>
          <a:blip r:embed="rId3"/>
          <a:stretch>
            <a:fillRect/>
          </a:stretch>
        </p:blipFill>
        <p:spPr>
          <a:xfrm>
            <a:off x="493023" y="1550776"/>
            <a:ext cx="3640699" cy="1613492"/>
          </a:xfrm>
          <a:prstGeom prst="rect">
            <a:avLst/>
          </a:prstGeom>
        </p:spPr>
      </p:pic>
      <p:pic>
        <p:nvPicPr>
          <p:cNvPr id="14" name="图片 13"/>
          <p:cNvPicPr>
            <a:picLocks noChangeAspect="1"/>
          </p:cNvPicPr>
          <p:nvPr/>
        </p:nvPicPr>
        <p:blipFill>
          <a:blip r:embed="rId4"/>
          <a:stretch>
            <a:fillRect/>
          </a:stretch>
        </p:blipFill>
        <p:spPr>
          <a:xfrm>
            <a:off x="493023" y="4266148"/>
            <a:ext cx="3666667" cy="2228571"/>
          </a:xfrm>
          <a:prstGeom prst="rect">
            <a:avLst/>
          </a:prstGeom>
        </p:spPr>
      </p:pic>
      <p:cxnSp>
        <p:nvCxnSpPr>
          <p:cNvPr id="16" name="直接箭头连接符 15"/>
          <p:cNvCxnSpPr/>
          <p:nvPr/>
        </p:nvCxnSpPr>
        <p:spPr>
          <a:xfrm flipH="1" flipV="1">
            <a:off x="4133722" y="3164268"/>
            <a:ext cx="307649" cy="18442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506006" y="3392042"/>
            <a:ext cx="3640699" cy="646331"/>
          </a:xfrm>
          <a:prstGeom prst="rect">
            <a:avLst/>
          </a:prstGeom>
          <a:noFill/>
          <a:ln>
            <a:solidFill>
              <a:srgbClr val="00B0F0"/>
            </a:solidFill>
          </a:ln>
        </p:spPr>
        <p:txBody>
          <a:bodyPr wrap="square" rtlCol="0">
            <a:spAutoFit/>
          </a:bodyPr>
          <a:lstStyle/>
          <a:p>
            <a:r>
              <a:rPr lang="en-US" altLang="zh-CN" dirty="0" smtClean="0"/>
              <a:t>Load: </a:t>
            </a:r>
            <a:r>
              <a:rPr lang="zh-CN" altLang="en-US" dirty="0" smtClean="0"/>
              <a:t>数据从存储器搬移到寄存器；</a:t>
            </a:r>
            <a:r>
              <a:rPr lang="en-US" altLang="zh-CN" dirty="0" smtClean="0"/>
              <a:t>Store: </a:t>
            </a:r>
            <a:r>
              <a:rPr lang="zh-CN" altLang="en-US" dirty="0" smtClean="0"/>
              <a:t>数据从寄存器搬移到存储器；</a:t>
            </a:r>
            <a:endParaRPr lang="en-US" altLang="zh-CN" dirty="0"/>
          </a:p>
        </p:txBody>
      </p:sp>
    </p:spTree>
    <p:extLst>
      <p:ext uri="{BB962C8B-B14F-4D97-AF65-F5344CB8AC3E}">
        <p14:creationId xmlns:p14="http://schemas.microsoft.com/office/powerpoint/2010/main" val="40440437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B8657D3-FF62-444F-875E-D9495EE36AFD}"/>
              </a:ext>
            </a:extLst>
          </p:cNvPr>
          <p:cNvSpPr>
            <a:spLocks noGrp="1"/>
          </p:cNvSpPr>
          <p:nvPr>
            <p:ph type="title"/>
          </p:nvPr>
        </p:nvSpPr>
        <p:spPr/>
        <p:txBody>
          <a:bodyPr/>
          <a:lstStyle/>
          <a:p>
            <a:r>
              <a:rPr lang="en-US" altLang="zh-CN" dirty="0" smtClean="0"/>
              <a:t>RISC-V CSR</a:t>
            </a:r>
            <a:r>
              <a:rPr lang="zh-CN" altLang="en-US" dirty="0" smtClean="0"/>
              <a:t>指令</a:t>
            </a:r>
            <a:endParaRPr lang="zh-CN" altLang="en-US" dirty="0"/>
          </a:p>
        </p:txBody>
      </p:sp>
      <p:pic>
        <p:nvPicPr>
          <p:cNvPr id="13" name="内容占位符 12">
            <a:extLst>
              <a:ext uri="{FF2B5EF4-FFF2-40B4-BE49-F238E27FC236}">
                <a16:creationId xmlns="" xmlns:a16="http://schemas.microsoft.com/office/drawing/2014/main" id="{84AA1D12-88C6-4445-A00D-FE4E8C9378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9234" y="1371260"/>
            <a:ext cx="4090930" cy="5117580"/>
          </a:xfrm>
        </p:spPr>
      </p:pic>
      <p:grpSp>
        <p:nvGrpSpPr>
          <p:cNvPr id="18" name="组合 17">
            <a:extLst>
              <a:ext uri="{FF2B5EF4-FFF2-40B4-BE49-F238E27FC236}">
                <a16:creationId xmlns="" xmlns:a16="http://schemas.microsoft.com/office/drawing/2014/main" id="{0787871C-7140-46ED-9820-390C729AA70B}"/>
              </a:ext>
            </a:extLst>
          </p:cNvPr>
          <p:cNvGrpSpPr/>
          <p:nvPr/>
        </p:nvGrpSpPr>
        <p:grpSpPr>
          <a:xfrm>
            <a:off x="4209234" y="4381995"/>
            <a:ext cx="1548472" cy="585099"/>
            <a:chOff x="2137109" y="4159988"/>
            <a:chExt cx="583866" cy="274320"/>
          </a:xfrm>
        </p:grpSpPr>
        <p:cxnSp>
          <p:nvCxnSpPr>
            <p:cNvPr id="19" name="直接连接符 18">
              <a:extLst>
                <a:ext uri="{FF2B5EF4-FFF2-40B4-BE49-F238E27FC236}">
                  <a16:creationId xmlns="" xmlns:a16="http://schemas.microsoft.com/office/drawing/2014/main" id="{DF998106-FC4E-4BB9-A07F-C2F04EFE6FB9}"/>
                </a:ext>
              </a:extLst>
            </p:cNvPr>
            <p:cNvCxnSpPr/>
            <p:nvPr/>
          </p:nvCxnSpPr>
          <p:spPr>
            <a:xfrm>
              <a:off x="2137109" y="4159988"/>
              <a:ext cx="583866" cy="0"/>
            </a:xfrm>
            <a:prstGeom prst="line">
              <a:avLst/>
            </a:prstGeom>
            <a:ln w="1905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0" name="直接连接符 19">
              <a:extLst>
                <a:ext uri="{FF2B5EF4-FFF2-40B4-BE49-F238E27FC236}">
                  <a16:creationId xmlns="" xmlns:a16="http://schemas.microsoft.com/office/drawing/2014/main" id="{4EB90837-6C26-45FF-AD23-3DF4EDD418C6}"/>
                </a:ext>
              </a:extLst>
            </p:cNvPr>
            <p:cNvCxnSpPr/>
            <p:nvPr/>
          </p:nvCxnSpPr>
          <p:spPr>
            <a:xfrm>
              <a:off x="2137109" y="4159988"/>
              <a:ext cx="0" cy="274320"/>
            </a:xfrm>
            <a:prstGeom prst="line">
              <a:avLst/>
            </a:prstGeom>
            <a:ln w="1905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1" name="直接连接符 20">
              <a:extLst>
                <a:ext uri="{FF2B5EF4-FFF2-40B4-BE49-F238E27FC236}">
                  <a16:creationId xmlns="" xmlns:a16="http://schemas.microsoft.com/office/drawing/2014/main" id="{825E39A9-6745-48AD-918B-D73257ECAA79}"/>
                </a:ext>
              </a:extLst>
            </p:cNvPr>
            <p:cNvCxnSpPr/>
            <p:nvPr/>
          </p:nvCxnSpPr>
          <p:spPr>
            <a:xfrm flipV="1">
              <a:off x="2137109" y="4434308"/>
              <a:ext cx="583866" cy="0"/>
            </a:xfrm>
            <a:prstGeom prst="line">
              <a:avLst/>
            </a:prstGeom>
            <a:ln w="1905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2" name="直接连接符 21">
              <a:extLst>
                <a:ext uri="{FF2B5EF4-FFF2-40B4-BE49-F238E27FC236}">
                  <a16:creationId xmlns="" xmlns:a16="http://schemas.microsoft.com/office/drawing/2014/main" id="{0EDCC452-DC01-4326-A3D3-7924C9FC587E}"/>
                </a:ext>
              </a:extLst>
            </p:cNvPr>
            <p:cNvCxnSpPr/>
            <p:nvPr/>
          </p:nvCxnSpPr>
          <p:spPr>
            <a:xfrm>
              <a:off x="2720975" y="4159988"/>
              <a:ext cx="0" cy="274320"/>
            </a:xfrm>
            <a:prstGeom prst="line">
              <a:avLst/>
            </a:prstGeom>
            <a:ln w="19050">
              <a:solidFill>
                <a:srgbClr val="FF0000"/>
              </a:solidFill>
            </a:ln>
          </p:spPr>
          <p:style>
            <a:lnRef idx="3">
              <a:schemeClr val="accent1"/>
            </a:lnRef>
            <a:fillRef idx="0">
              <a:schemeClr val="accent1"/>
            </a:fillRef>
            <a:effectRef idx="2">
              <a:schemeClr val="accent1"/>
            </a:effectRef>
            <a:fontRef idx="minor">
              <a:schemeClr val="tx1"/>
            </a:fontRef>
          </p:style>
        </p:cxnSp>
      </p:grpSp>
      <p:pic>
        <p:nvPicPr>
          <p:cNvPr id="3" name="图片 2"/>
          <p:cNvPicPr>
            <a:picLocks noChangeAspect="1"/>
          </p:cNvPicPr>
          <p:nvPr/>
        </p:nvPicPr>
        <p:blipFill>
          <a:blip r:embed="rId3"/>
          <a:stretch>
            <a:fillRect/>
          </a:stretch>
        </p:blipFill>
        <p:spPr>
          <a:xfrm>
            <a:off x="563545" y="2809882"/>
            <a:ext cx="3594564" cy="1279882"/>
          </a:xfrm>
          <a:prstGeom prst="rect">
            <a:avLst/>
          </a:prstGeom>
        </p:spPr>
      </p:pic>
      <p:cxnSp>
        <p:nvCxnSpPr>
          <p:cNvPr id="14" name="直接箭头连接符 13"/>
          <p:cNvCxnSpPr/>
          <p:nvPr/>
        </p:nvCxnSpPr>
        <p:spPr>
          <a:xfrm flipH="1" flipV="1">
            <a:off x="3645725" y="4089764"/>
            <a:ext cx="679140" cy="2922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28050" y="4597762"/>
            <a:ext cx="3465554" cy="369332"/>
          </a:xfrm>
          <a:prstGeom prst="rect">
            <a:avLst/>
          </a:prstGeom>
          <a:noFill/>
          <a:ln>
            <a:solidFill>
              <a:srgbClr val="00B0F0"/>
            </a:solidFill>
          </a:ln>
        </p:spPr>
        <p:txBody>
          <a:bodyPr wrap="square" rtlCol="0">
            <a:spAutoFit/>
          </a:bodyPr>
          <a:lstStyle/>
          <a:p>
            <a:r>
              <a:rPr lang="en-US" altLang="zh-CN" dirty="0" smtClean="0"/>
              <a:t>CSR</a:t>
            </a:r>
            <a:r>
              <a:rPr lang="zh-CN" altLang="en-US" dirty="0" smtClean="0"/>
              <a:t>寄存器只能通过</a:t>
            </a:r>
            <a:r>
              <a:rPr lang="en-US" altLang="zh-CN" dirty="0" smtClean="0"/>
              <a:t>CSR</a:t>
            </a:r>
            <a:r>
              <a:rPr lang="zh-CN" altLang="en-US" dirty="0" smtClean="0"/>
              <a:t>指令访问</a:t>
            </a:r>
            <a:endParaRPr lang="en-US" altLang="zh-CN" dirty="0"/>
          </a:p>
        </p:txBody>
      </p:sp>
    </p:spTree>
    <p:extLst>
      <p:ext uri="{BB962C8B-B14F-4D97-AF65-F5344CB8AC3E}">
        <p14:creationId xmlns:p14="http://schemas.microsoft.com/office/powerpoint/2010/main" val="14413709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DB1F72F-21D9-4291-9EA6-2A4436A31688}"/>
              </a:ext>
            </a:extLst>
          </p:cNvPr>
          <p:cNvSpPr>
            <a:spLocks noGrp="1"/>
          </p:cNvSpPr>
          <p:nvPr>
            <p:ph type="title"/>
          </p:nvPr>
        </p:nvSpPr>
        <p:spPr/>
        <p:txBody>
          <a:bodyPr/>
          <a:lstStyle/>
          <a:p>
            <a:r>
              <a:rPr lang="en-US" altLang="zh-CN" dirty="0" smtClean="0"/>
              <a:t>RISC-V</a:t>
            </a:r>
            <a:r>
              <a:rPr lang="zh-CN" altLang="en-US" dirty="0"/>
              <a:t>伪指令</a:t>
            </a:r>
          </a:p>
        </p:txBody>
      </p:sp>
      <p:sp>
        <p:nvSpPr>
          <p:cNvPr id="3" name="内容占位符 2">
            <a:extLst>
              <a:ext uri="{FF2B5EF4-FFF2-40B4-BE49-F238E27FC236}">
                <a16:creationId xmlns="" xmlns:a16="http://schemas.microsoft.com/office/drawing/2014/main" id="{1889E468-FB9D-452A-9A3F-E5503B28F912}"/>
              </a:ext>
            </a:extLst>
          </p:cNvPr>
          <p:cNvSpPr>
            <a:spLocks noGrp="1"/>
          </p:cNvSpPr>
          <p:nvPr>
            <p:ph idx="1"/>
          </p:nvPr>
        </p:nvSpPr>
        <p:spPr/>
        <p:txBody>
          <a:bodyPr>
            <a:normAutofit fontScale="70000" lnSpcReduction="20000"/>
          </a:bodyPr>
          <a:lstStyle/>
          <a:p>
            <a:r>
              <a:rPr lang="zh-CN" altLang="en-US" dirty="0"/>
              <a:t>伪指令不是真实存在的</a:t>
            </a:r>
            <a:r>
              <a:rPr lang="en-US" altLang="zh-CN" dirty="0"/>
              <a:t>RISC-V</a:t>
            </a:r>
            <a:r>
              <a:rPr lang="zh-CN" altLang="en-US" dirty="0"/>
              <a:t>指令，它只是为了方便程序员</a:t>
            </a:r>
            <a:r>
              <a:rPr lang="zh-CN" altLang="en-US" dirty="0" smtClean="0"/>
              <a:t>理解</a:t>
            </a:r>
            <a:endParaRPr lang="en-US" altLang="zh-CN" dirty="0"/>
          </a:p>
          <a:p>
            <a:r>
              <a:rPr lang="zh-CN" altLang="en-US" dirty="0"/>
              <a:t>伪指令会被编译器翻译成真实的</a:t>
            </a:r>
            <a:r>
              <a:rPr lang="en-US" altLang="zh-CN" dirty="0"/>
              <a:t>RISC-V</a:t>
            </a:r>
            <a:r>
              <a:rPr lang="zh-CN" altLang="en-US" dirty="0"/>
              <a:t>指令</a:t>
            </a:r>
            <a:endParaRPr lang="en-US" altLang="zh-CN" dirty="0"/>
          </a:p>
          <a:p>
            <a:pPr lvl="1"/>
            <a:r>
              <a:rPr lang="zh-CN" altLang="en-US" dirty="0"/>
              <a:t>伪指令</a:t>
            </a:r>
            <a:r>
              <a:rPr lang="en-US" altLang="zh-CN" dirty="0"/>
              <a:t>move</a:t>
            </a:r>
          </a:p>
          <a:p>
            <a:pPr marL="457200" lvl="1" indent="0">
              <a:buNone/>
            </a:pPr>
            <a:r>
              <a:rPr lang="en-US" altLang="zh-CN" dirty="0"/>
              <a:t>        </a:t>
            </a:r>
            <a:r>
              <a:rPr lang="zh-CN" altLang="en-US" dirty="0"/>
              <a:t>例子：                     </a:t>
            </a:r>
            <a:r>
              <a:rPr lang="en-US" altLang="zh-CN" dirty="0">
                <a:solidFill>
                  <a:srgbClr val="FF0000"/>
                </a:solidFill>
              </a:rPr>
              <a:t>mv</a:t>
            </a:r>
            <a:r>
              <a:rPr lang="en-US" altLang="zh-CN" dirty="0"/>
              <a:t>     </a:t>
            </a:r>
            <a:r>
              <a:rPr lang="en-US" altLang="zh-CN" dirty="0" err="1"/>
              <a:t>dst</a:t>
            </a:r>
            <a:r>
              <a:rPr lang="en-US" altLang="zh-CN" dirty="0"/>
              <a:t>, reg1</a:t>
            </a:r>
          </a:p>
          <a:p>
            <a:pPr marL="457200" lvl="1" indent="0">
              <a:buNone/>
            </a:pPr>
            <a:r>
              <a:rPr lang="en-US" altLang="zh-CN" dirty="0"/>
              <a:t>        </a:t>
            </a:r>
            <a:r>
              <a:rPr lang="zh-CN" altLang="en-US" dirty="0"/>
              <a:t>基础指令：            </a:t>
            </a:r>
            <a:r>
              <a:rPr lang="en-US" altLang="zh-CN" dirty="0" err="1"/>
              <a:t>addi</a:t>
            </a:r>
            <a:r>
              <a:rPr lang="en-US" altLang="zh-CN" dirty="0"/>
              <a:t>   </a:t>
            </a:r>
            <a:r>
              <a:rPr lang="en-US" altLang="zh-CN" dirty="0" err="1"/>
              <a:t>dst</a:t>
            </a:r>
            <a:r>
              <a:rPr lang="en-US" altLang="zh-CN" dirty="0"/>
              <a:t>, reg1, 0</a:t>
            </a:r>
          </a:p>
          <a:p>
            <a:pPr lvl="1"/>
            <a:r>
              <a:rPr lang="zh-CN" altLang="en-US" dirty="0"/>
              <a:t>伪指令</a:t>
            </a:r>
            <a:r>
              <a:rPr lang="en-US" altLang="zh-CN" dirty="0"/>
              <a:t>no operation</a:t>
            </a:r>
          </a:p>
          <a:p>
            <a:pPr marL="457200" lvl="1" indent="0">
              <a:buNone/>
            </a:pPr>
            <a:r>
              <a:rPr lang="en-US" altLang="zh-CN" dirty="0"/>
              <a:t>        </a:t>
            </a:r>
            <a:r>
              <a:rPr lang="zh-CN" altLang="en-US" dirty="0"/>
              <a:t>例子： </a:t>
            </a:r>
            <a:r>
              <a:rPr lang="en-US" altLang="zh-CN" dirty="0"/>
              <a:t>                    </a:t>
            </a:r>
            <a:r>
              <a:rPr lang="en-US" altLang="zh-CN" dirty="0" err="1">
                <a:solidFill>
                  <a:srgbClr val="FF0000"/>
                </a:solidFill>
              </a:rPr>
              <a:t>nop</a:t>
            </a:r>
            <a:endParaRPr lang="en-US" altLang="zh-CN" dirty="0">
              <a:solidFill>
                <a:srgbClr val="FF0000"/>
              </a:solidFill>
            </a:endParaRPr>
          </a:p>
          <a:p>
            <a:pPr marL="457200" lvl="1" indent="0">
              <a:buNone/>
            </a:pPr>
            <a:r>
              <a:rPr lang="en-US" altLang="zh-CN" dirty="0"/>
              <a:t>        </a:t>
            </a:r>
            <a:r>
              <a:rPr lang="zh-CN" altLang="en-US" dirty="0"/>
              <a:t>基础指令：   </a:t>
            </a:r>
            <a:r>
              <a:rPr lang="en-US" altLang="zh-CN" dirty="0"/>
              <a:t>         </a:t>
            </a:r>
            <a:r>
              <a:rPr lang="en-US" altLang="zh-CN" dirty="0" err="1"/>
              <a:t>addi</a:t>
            </a:r>
            <a:r>
              <a:rPr lang="en-US" altLang="zh-CN" dirty="0"/>
              <a:t> x0, x0, 0</a:t>
            </a:r>
          </a:p>
          <a:p>
            <a:pPr lvl="1"/>
            <a:r>
              <a:rPr lang="zh-CN" altLang="en-US" dirty="0"/>
              <a:t>伪指令</a:t>
            </a:r>
            <a:r>
              <a:rPr lang="en-US" altLang="zh-CN" dirty="0"/>
              <a:t>load address</a:t>
            </a:r>
          </a:p>
          <a:p>
            <a:pPr marL="457200" lvl="1" indent="0">
              <a:buNone/>
            </a:pPr>
            <a:r>
              <a:rPr lang="en-US" altLang="zh-CN" dirty="0"/>
              <a:t>        </a:t>
            </a:r>
            <a:r>
              <a:rPr lang="zh-CN" altLang="en-US" dirty="0"/>
              <a:t>例子：     </a:t>
            </a:r>
            <a:r>
              <a:rPr lang="en-US" altLang="zh-CN" dirty="0"/>
              <a:t>               </a:t>
            </a:r>
            <a:r>
              <a:rPr lang="en-US" altLang="zh-CN" dirty="0">
                <a:solidFill>
                  <a:srgbClr val="FF0000"/>
                </a:solidFill>
              </a:rPr>
              <a:t> la </a:t>
            </a:r>
            <a:r>
              <a:rPr lang="en-US" altLang="zh-CN" dirty="0" err="1"/>
              <a:t>dst</a:t>
            </a:r>
            <a:r>
              <a:rPr lang="en-US" altLang="zh-CN" dirty="0"/>
              <a:t>, label</a:t>
            </a:r>
          </a:p>
          <a:p>
            <a:pPr marL="457200" lvl="1" indent="0">
              <a:buNone/>
            </a:pPr>
            <a:r>
              <a:rPr lang="en-US" altLang="zh-CN" dirty="0"/>
              <a:t>        </a:t>
            </a:r>
            <a:r>
              <a:rPr lang="zh-CN" altLang="en-US" dirty="0"/>
              <a:t>基础指令：    </a:t>
            </a:r>
            <a:r>
              <a:rPr lang="en-US" altLang="zh-CN" dirty="0"/>
              <a:t>        </a:t>
            </a:r>
            <a:r>
              <a:rPr lang="en-US" altLang="zh-CN" dirty="0" err="1"/>
              <a:t>auipc</a:t>
            </a:r>
            <a:r>
              <a:rPr lang="en-US" altLang="zh-CN" dirty="0"/>
              <a:t> </a:t>
            </a:r>
            <a:r>
              <a:rPr lang="en-US" altLang="zh-CN" dirty="0" err="1"/>
              <a:t>dst</a:t>
            </a:r>
            <a:r>
              <a:rPr lang="en-US" altLang="zh-CN" dirty="0"/>
              <a:t>, &lt;offset to label&gt;</a:t>
            </a:r>
          </a:p>
          <a:p>
            <a:pPr lvl="1"/>
            <a:r>
              <a:rPr lang="zh-CN" altLang="en-US" dirty="0"/>
              <a:t>伪指令</a:t>
            </a:r>
            <a:r>
              <a:rPr lang="en-US" altLang="zh-CN" dirty="0"/>
              <a:t>jump</a:t>
            </a:r>
          </a:p>
          <a:p>
            <a:pPr marL="457200" lvl="1" indent="0">
              <a:buNone/>
            </a:pPr>
            <a:r>
              <a:rPr lang="en-US" altLang="zh-CN" dirty="0"/>
              <a:t>        </a:t>
            </a:r>
            <a:r>
              <a:rPr lang="zh-CN" altLang="en-US" dirty="0"/>
              <a:t>例子：    </a:t>
            </a:r>
            <a:r>
              <a:rPr lang="en-US" altLang="zh-CN" dirty="0"/>
              <a:t>                 </a:t>
            </a:r>
            <a:r>
              <a:rPr lang="en-US" altLang="zh-CN" dirty="0">
                <a:solidFill>
                  <a:srgbClr val="FF0000"/>
                </a:solidFill>
              </a:rPr>
              <a:t>j</a:t>
            </a:r>
            <a:r>
              <a:rPr lang="en-US" altLang="zh-CN" dirty="0"/>
              <a:t> offset</a:t>
            </a:r>
          </a:p>
          <a:p>
            <a:pPr marL="457200" lvl="1" indent="0">
              <a:buNone/>
            </a:pPr>
            <a:r>
              <a:rPr lang="en-US" altLang="zh-CN" dirty="0"/>
              <a:t>        </a:t>
            </a:r>
            <a:r>
              <a:rPr lang="zh-CN" altLang="en-US" dirty="0"/>
              <a:t>基础指令：   </a:t>
            </a:r>
            <a:r>
              <a:rPr lang="en-US" altLang="zh-CN" dirty="0"/>
              <a:t>         </a:t>
            </a:r>
            <a:r>
              <a:rPr lang="en-US" altLang="zh-CN" dirty="0" err="1"/>
              <a:t>jal</a:t>
            </a:r>
            <a:r>
              <a:rPr lang="en-US" altLang="zh-CN" dirty="0"/>
              <a:t> x0, </a:t>
            </a:r>
            <a:r>
              <a:rPr lang="en-US" altLang="zh-CN" dirty="0" smtClean="0"/>
              <a:t>offset</a:t>
            </a:r>
            <a:endParaRPr lang="en-US" altLang="zh-CN" dirty="0"/>
          </a:p>
          <a:p>
            <a:r>
              <a:rPr lang="zh-CN" altLang="en-US" dirty="0"/>
              <a:t>更多伪指令可以看</a:t>
            </a:r>
            <a:r>
              <a:rPr lang="en-US" altLang="zh-CN" dirty="0"/>
              <a:t>《RISC-V</a:t>
            </a:r>
            <a:r>
              <a:rPr lang="zh-CN" altLang="en-US" dirty="0"/>
              <a:t>手册</a:t>
            </a:r>
            <a:r>
              <a:rPr lang="en-US" altLang="zh-CN" dirty="0"/>
              <a:t>》</a:t>
            </a:r>
            <a:r>
              <a:rPr lang="zh-CN" altLang="en-US" dirty="0"/>
              <a:t>第</a:t>
            </a:r>
            <a:r>
              <a:rPr lang="en-US" altLang="zh-CN" dirty="0"/>
              <a:t>44</a:t>
            </a:r>
            <a:r>
              <a:rPr lang="zh-CN" altLang="en-US" dirty="0"/>
              <a:t>、</a:t>
            </a:r>
            <a:r>
              <a:rPr lang="en-US" altLang="zh-CN" dirty="0"/>
              <a:t>45</a:t>
            </a:r>
            <a:r>
              <a:rPr lang="zh-CN" altLang="en-US" dirty="0"/>
              <a:t>页</a:t>
            </a:r>
            <a:endParaRPr lang="en-US" altLang="zh-CN" dirty="0"/>
          </a:p>
        </p:txBody>
      </p:sp>
    </p:spTree>
    <p:extLst>
      <p:ext uri="{BB962C8B-B14F-4D97-AF65-F5344CB8AC3E}">
        <p14:creationId xmlns:p14="http://schemas.microsoft.com/office/powerpoint/2010/main" val="20452020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9331BB5-795D-4051-86CE-3C816E9D1680}"/>
              </a:ext>
            </a:extLst>
          </p:cNvPr>
          <p:cNvSpPr>
            <a:spLocks noGrp="1"/>
          </p:cNvSpPr>
          <p:nvPr>
            <p:ph type="title"/>
          </p:nvPr>
        </p:nvSpPr>
        <p:spPr/>
        <p:txBody>
          <a:bodyPr/>
          <a:lstStyle/>
          <a:p>
            <a:r>
              <a:rPr lang="zh-CN" altLang="en-US" dirty="0" smtClean="0"/>
              <a:t>一</a:t>
            </a:r>
            <a:r>
              <a:rPr lang="zh-CN" altLang="en-US" dirty="0"/>
              <a:t>个简单的例子</a:t>
            </a:r>
          </a:p>
        </p:txBody>
      </p:sp>
      <p:sp>
        <p:nvSpPr>
          <p:cNvPr id="5" name="文本框 4">
            <a:extLst>
              <a:ext uri="{FF2B5EF4-FFF2-40B4-BE49-F238E27FC236}">
                <a16:creationId xmlns="" xmlns:a16="http://schemas.microsoft.com/office/drawing/2014/main" id="{4F76598C-ADB3-459F-8397-B5D3DB698343}"/>
              </a:ext>
            </a:extLst>
          </p:cNvPr>
          <p:cNvSpPr txBox="1"/>
          <p:nvPr/>
        </p:nvSpPr>
        <p:spPr>
          <a:xfrm>
            <a:off x="747403" y="1517405"/>
            <a:ext cx="4321425" cy="4770537"/>
          </a:xfrm>
          <a:prstGeom prst="rect">
            <a:avLst/>
          </a:prstGeom>
          <a:noFill/>
          <a:ln>
            <a:solidFill>
              <a:schemeClr val="bg1"/>
            </a:solidFill>
          </a:ln>
        </p:spPr>
        <p:txBody>
          <a:bodyPr wrap="square" rtlCol="0">
            <a:spAutoFit/>
          </a:bodyPr>
          <a:lstStyle/>
          <a:p>
            <a:r>
              <a:rPr lang="en-US" altLang="zh-CN" sz="1600" dirty="0">
                <a:solidFill>
                  <a:srgbClr val="FF0000"/>
                </a:solidFill>
              </a:rPr>
              <a:t># Fibonacci Sequence </a:t>
            </a:r>
          </a:p>
          <a:p>
            <a:r>
              <a:rPr lang="en-US" altLang="zh-CN" sz="1600" dirty="0"/>
              <a:t>main:</a:t>
            </a:r>
          </a:p>
          <a:p>
            <a:r>
              <a:rPr lang="en-US" altLang="zh-CN" sz="1600" dirty="0"/>
              <a:t>             add   t0, x0, x0 </a:t>
            </a:r>
          </a:p>
          <a:p>
            <a:r>
              <a:rPr lang="en-US" altLang="zh-CN" sz="1600" dirty="0"/>
              <a:t>             </a:t>
            </a:r>
            <a:r>
              <a:rPr lang="en-US" altLang="zh-CN" sz="1600" dirty="0" err="1"/>
              <a:t>addi</a:t>
            </a:r>
            <a:r>
              <a:rPr lang="en-US" altLang="zh-CN" sz="1600" dirty="0"/>
              <a:t>  t1, x0, 1 </a:t>
            </a:r>
          </a:p>
          <a:p>
            <a:r>
              <a:rPr lang="en-US" altLang="zh-CN" sz="1600" dirty="0"/>
              <a:t>             la       t3, n </a:t>
            </a:r>
          </a:p>
          <a:p>
            <a:r>
              <a:rPr lang="en-US" altLang="zh-CN" sz="1600" dirty="0"/>
              <a:t>             </a:t>
            </a:r>
            <a:r>
              <a:rPr lang="en-US" altLang="zh-CN" sz="1600" dirty="0" err="1"/>
              <a:t>lw</a:t>
            </a:r>
            <a:r>
              <a:rPr lang="en-US" altLang="zh-CN" sz="1600" dirty="0"/>
              <a:t>      t3, 0(t3) </a:t>
            </a:r>
          </a:p>
          <a:p>
            <a:r>
              <a:rPr lang="en-US" altLang="zh-CN" sz="1600" dirty="0"/>
              <a:t>fib: </a:t>
            </a:r>
          </a:p>
          <a:p>
            <a:r>
              <a:rPr lang="en-US" altLang="zh-CN" sz="1600" dirty="0"/>
              <a:t>            </a:t>
            </a:r>
            <a:r>
              <a:rPr lang="en-US" altLang="zh-CN" sz="1600" dirty="0" err="1"/>
              <a:t>beq</a:t>
            </a:r>
            <a:r>
              <a:rPr lang="en-US" altLang="zh-CN" sz="1600" dirty="0"/>
              <a:t>    t3, x0, finish </a:t>
            </a:r>
          </a:p>
          <a:p>
            <a:r>
              <a:rPr lang="en-US" altLang="zh-CN" sz="1600" dirty="0"/>
              <a:t>            add    t2, t1, t0 </a:t>
            </a:r>
          </a:p>
          <a:p>
            <a:r>
              <a:rPr lang="en-US" altLang="zh-CN" sz="1600" dirty="0"/>
              <a:t>            mv     t0, t1 </a:t>
            </a:r>
          </a:p>
          <a:p>
            <a:r>
              <a:rPr lang="en-US" altLang="zh-CN" sz="1600" dirty="0"/>
              <a:t>            mv     t1, t2 </a:t>
            </a:r>
          </a:p>
          <a:p>
            <a:r>
              <a:rPr lang="en-US" altLang="zh-CN" sz="1600" dirty="0"/>
              <a:t>            </a:t>
            </a:r>
            <a:r>
              <a:rPr lang="en-US" altLang="zh-CN" sz="1600" dirty="0" err="1"/>
              <a:t>addi</a:t>
            </a:r>
            <a:r>
              <a:rPr lang="en-US" altLang="zh-CN" sz="1600" dirty="0"/>
              <a:t>   t3, t3, -1 </a:t>
            </a:r>
          </a:p>
          <a:p>
            <a:r>
              <a:rPr lang="en-US" altLang="zh-CN" sz="1600" dirty="0"/>
              <a:t>            j          fib </a:t>
            </a:r>
          </a:p>
          <a:p>
            <a:r>
              <a:rPr lang="en-US" altLang="zh-CN" sz="1600" dirty="0"/>
              <a:t>finish: </a:t>
            </a:r>
          </a:p>
          <a:p>
            <a:r>
              <a:rPr lang="en-US" altLang="zh-CN" sz="1600" dirty="0"/>
              <a:t>            </a:t>
            </a:r>
            <a:r>
              <a:rPr lang="en-US" altLang="zh-CN" sz="1600" dirty="0" err="1"/>
              <a:t>addi</a:t>
            </a:r>
            <a:r>
              <a:rPr lang="en-US" altLang="zh-CN" sz="1600" dirty="0"/>
              <a:t>   a0, x0, 1 </a:t>
            </a:r>
          </a:p>
          <a:p>
            <a:r>
              <a:rPr lang="en-US" altLang="zh-CN" sz="1600" dirty="0"/>
              <a:t>            </a:t>
            </a:r>
            <a:r>
              <a:rPr lang="en-US" altLang="zh-CN" sz="1600" dirty="0" err="1"/>
              <a:t>addi</a:t>
            </a:r>
            <a:r>
              <a:rPr lang="en-US" altLang="zh-CN" sz="1600" dirty="0"/>
              <a:t>   a1, t0, 0 </a:t>
            </a:r>
          </a:p>
          <a:p>
            <a:r>
              <a:rPr lang="en-US" altLang="zh-CN" sz="1600" dirty="0"/>
              <a:t>            </a:t>
            </a:r>
            <a:r>
              <a:rPr lang="en-US" altLang="zh-CN" sz="1600" dirty="0" err="1"/>
              <a:t>ecall</a:t>
            </a:r>
            <a:r>
              <a:rPr lang="en-US" altLang="zh-CN" sz="1600" dirty="0"/>
              <a:t>   </a:t>
            </a:r>
            <a:r>
              <a:rPr lang="en-US" altLang="zh-CN" sz="1600" dirty="0">
                <a:solidFill>
                  <a:srgbClr val="FF0000"/>
                </a:solidFill>
              </a:rPr>
              <a:t># print integer </a:t>
            </a:r>
            <a:r>
              <a:rPr lang="en-US" altLang="zh-CN" sz="1600" dirty="0" err="1">
                <a:solidFill>
                  <a:srgbClr val="FF0000"/>
                </a:solidFill>
              </a:rPr>
              <a:t>ecall</a:t>
            </a:r>
            <a:r>
              <a:rPr lang="en-US" altLang="zh-CN" sz="1600" dirty="0">
                <a:solidFill>
                  <a:srgbClr val="FF0000"/>
                </a:solidFill>
              </a:rPr>
              <a:t> </a:t>
            </a:r>
          </a:p>
          <a:p>
            <a:r>
              <a:rPr lang="en-US" altLang="zh-CN" sz="1600" dirty="0"/>
              <a:t>            </a:t>
            </a:r>
            <a:r>
              <a:rPr lang="en-US" altLang="zh-CN" sz="1600" dirty="0" err="1"/>
              <a:t>addi</a:t>
            </a:r>
            <a:r>
              <a:rPr lang="en-US" altLang="zh-CN" sz="1600" dirty="0"/>
              <a:t>   a0, x0, 10 </a:t>
            </a:r>
          </a:p>
          <a:p>
            <a:r>
              <a:rPr lang="en-US" altLang="zh-CN" sz="1600" dirty="0"/>
              <a:t>            </a:t>
            </a:r>
            <a:r>
              <a:rPr lang="en-US" altLang="zh-CN" sz="1600" dirty="0" err="1"/>
              <a:t>ecall</a:t>
            </a:r>
            <a:r>
              <a:rPr lang="en-US" altLang="zh-CN" sz="1600" dirty="0"/>
              <a:t>   </a:t>
            </a:r>
            <a:r>
              <a:rPr lang="en-US" altLang="zh-CN" sz="1600" dirty="0">
                <a:solidFill>
                  <a:srgbClr val="FF0000"/>
                </a:solidFill>
              </a:rPr>
              <a:t># terminate </a:t>
            </a:r>
            <a:r>
              <a:rPr lang="en-US" altLang="zh-CN" sz="1600" dirty="0" err="1">
                <a:solidFill>
                  <a:srgbClr val="FF0000"/>
                </a:solidFill>
              </a:rPr>
              <a:t>ecall</a:t>
            </a:r>
            <a:endParaRPr lang="en-US" altLang="zh-CN" sz="1600" dirty="0">
              <a:solidFill>
                <a:srgbClr val="FF0000"/>
              </a:solidFill>
            </a:endParaRPr>
          </a:p>
        </p:txBody>
      </p:sp>
      <p:cxnSp>
        <p:nvCxnSpPr>
          <p:cNvPr id="9" name="直接箭头连接符 8">
            <a:extLst>
              <a:ext uri="{FF2B5EF4-FFF2-40B4-BE49-F238E27FC236}">
                <a16:creationId xmlns="" xmlns:a16="http://schemas.microsoft.com/office/drawing/2014/main" id="{A6F56FE5-223B-4C95-AC8D-165E5637E6AD}"/>
              </a:ext>
            </a:extLst>
          </p:cNvPr>
          <p:cNvCxnSpPr>
            <a:cxnSpLocks/>
          </p:cNvCxnSpPr>
          <p:nvPr/>
        </p:nvCxnSpPr>
        <p:spPr>
          <a:xfrm flipH="1">
            <a:off x="2743200" y="1690689"/>
            <a:ext cx="23256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 xmlns:a16="http://schemas.microsoft.com/office/drawing/2014/main" id="{18B9914F-C53B-4473-A487-2FA57C6B7D48}"/>
              </a:ext>
            </a:extLst>
          </p:cNvPr>
          <p:cNvCxnSpPr>
            <a:cxnSpLocks/>
          </p:cNvCxnSpPr>
          <p:nvPr/>
        </p:nvCxnSpPr>
        <p:spPr>
          <a:xfrm flipH="1">
            <a:off x="2743202" y="2203373"/>
            <a:ext cx="2444379" cy="32830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 xmlns:a16="http://schemas.microsoft.com/office/drawing/2014/main" id="{883015C6-3D8C-4A31-9DB4-16F4358A8206}"/>
              </a:ext>
            </a:extLst>
          </p:cNvPr>
          <p:cNvCxnSpPr>
            <a:cxnSpLocks/>
          </p:cNvCxnSpPr>
          <p:nvPr/>
        </p:nvCxnSpPr>
        <p:spPr>
          <a:xfrm flipH="1">
            <a:off x="3393195" y="2623223"/>
            <a:ext cx="2247441" cy="34360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 xmlns:a16="http://schemas.microsoft.com/office/drawing/2014/main" id="{45D05A5E-D8F0-45C7-937A-B4AC703A57F4}"/>
              </a:ext>
            </a:extLst>
          </p:cNvPr>
          <p:cNvSpPr txBox="1"/>
          <p:nvPr/>
        </p:nvSpPr>
        <p:spPr>
          <a:xfrm>
            <a:off x="5379550" y="1859300"/>
            <a:ext cx="1685077" cy="369332"/>
          </a:xfrm>
          <a:prstGeom prst="rect">
            <a:avLst/>
          </a:prstGeom>
          <a:noFill/>
        </p:spPr>
        <p:txBody>
          <a:bodyPr wrap="none" rtlCol="0">
            <a:spAutoFit/>
          </a:bodyPr>
          <a:lstStyle/>
          <a:p>
            <a:r>
              <a:rPr lang="zh-CN" altLang="en-US" dirty="0">
                <a:solidFill>
                  <a:schemeClr val="accent1"/>
                </a:solidFill>
              </a:rPr>
              <a:t>注释使用</a:t>
            </a:r>
            <a:r>
              <a:rPr lang="en-US" altLang="zh-CN" dirty="0">
                <a:solidFill>
                  <a:schemeClr val="accent1"/>
                </a:solidFill>
              </a:rPr>
              <a:t>#</a:t>
            </a:r>
            <a:r>
              <a:rPr lang="zh-CN" altLang="en-US" dirty="0">
                <a:solidFill>
                  <a:schemeClr val="accent1"/>
                </a:solidFill>
              </a:rPr>
              <a:t>符号</a:t>
            </a:r>
          </a:p>
        </p:txBody>
      </p:sp>
    </p:spTree>
    <p:extLst>
      <p:ext uri="{BB962C8B-B14F-4D97-AF65-F5344CB8AC3E}">
        <p14:creationId xmlns:p14="http://schemas.microsoft.com/office/powerpoint/2010/main" val="28923433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9331BB5-795D-4051-86CE-3C816E9D1680}"/>
              </a:ext>
            </a:extLst>
          </p:cNvPr>
          <p:cNvSpPr>
            <a:spLocks noGrp="1"/>
          </p:cNvSpPr>
          <p:nvPr>
            <p:ph type="title"/>
          </p:nvPr>
        </p:nvSpPr>
        <p:spPr/>
        <p:txBody>
          <a:bodyPr/>
          <a:lstStyle/>
          <a:p>
            <a:r>
              <a:rPr lang="zh-CN" altLang="en-US" dirty="0" smtClean="0"/>
              <a:t>一</a:t>
            </a:r>
            <a:r>
              <a:rPr lang="zh-CN" altLang="en-US" dirty="0"/>
              <a:t>个简单的例子</a:t>
            </a:r>
          </a:p>
        </p:txBody>
      </p:sp>
      <p:sp>
        <p:nvSpPr>
          <p:cNvPr id="5" name="文本框 4">
            <a:extLst>
              <a:ext uri="{FF2B5EF4-FFF2-40B4-BE49-F238E27FC236}">
                <a16:creationId xmlns="" xmlns:a16="http://schemas.microsoft.com/office/drawing/2014/main" id="{4F76598C-ADB3-459F-8397-B5D3DB698343}"/>
              </a:ext>
            </a:extLst>
          </p:cNvPr>
          <p:cNvSpPr txBox="1"/>
          <p:nvPr/>
        </p:nvSpPr>
        <p:spPr>
          <a:xfrm>
            <a:off x="747403" y="1517405"/>
            <a:ext cx="4321425" cy="4770537"/>
          </a:xfrm>
          <a:prstGeom prst="rect">
            <a:avLst/>
          </a:prstGeom>
          <a:noFill/>
          <a:ln>
            <a:solidFill>
              <a:schemeClr val="bg1"/>
            </a:solidFill>
          </a:ln>
        </p:spPr>
        <p:txBody>
          <a:bodyPr wrap="square" rtlCol="0">
            <a:spAutoFit/>
          </a:bodyPr>
          <a:lstStyle/>
          <a:p>
            <a:r>
              <a:rPr lang="en-US" altLang="zh-CN" sz="1600" dirty="0">
                <a:solidFill>
                  <a:srgbClr val="FF0000"/>
                </a:solidFill>
              </a:rPr>
              <a:t># Fibonacci Sequence </a:t>
            </a:r>
          </a:p>
          <a:p>
            <a:r>
              <a:rPr lang="en-US" altLang="zh-CN" sz="1600" dirty="0"/>
              <a:t>main:</a:t>
            </a:r>
          </a:p>
          <a:p>
            <a:r>
              <a:rPr lang="en-US" altLang="zh-CN" sz="1600" dirty="0"/>
              <a:t>             add   t0, x0, x0 </a:t>
            </a:r>
          </a:p>
          <a:p>
            <a:r>
              <a:rPr lang="en-US" altLang="zh-CN" sz="1600" dirty="0"/>
              <a:t>             </a:t>
            </a:r>
            <a:r>
              <a:rPr lang="en-US" altLang="zh-CN" sz="1600" dirty="0" err="1"/>
              <a:t>addi</a:t>
            </a:r>
            <a:r>
              <a:rPr lang="en-US" altLang="zh-CN" sz="1600" dirty="0"/>
              <a:t>  t1, x0, 1 </a:t>
            </a:r>
          </a:p>
          <a:p>
            <a:r>
              <a:rPr lang="en-US" altLang="zh-CN" sz="1600" dirty="0"/>
              <a:t>             la       t3, n </a:t>
            </a:r>
          </a:p>
          <a:p>
            <a:r>
              <a:rPr lang="en-US" altLang="zh-CN" sz="1600" dirty="0"/>
              <a:t>             </a:t>
            </a:r>
            <a:r>
              <a:rPr lang="en-US" altLang="zh-CN" sz="1600" dirty="0" err="1"/>
              <a:t>lw</a:t>
            </a:r>
            <a:r>
              <a:rPr lang="en-US" altLang="zh-CN" sz="1600" dirty="0"/>
              <a:t>      t3, 0(t3) </a:t>
            </a:r>
          </a:p>
          <a:p>
            <a:r>
              <a:rPr lang="en-US" altLang="zh-CN" sz="1600" dirty="0"/>
              <a:t>fib: </a:t>
            </a:r>
          </a:p>
          <a:p>
            <a:r>
              <a:rPr lang="en-US" altLang="zh-CN" sz="1600" dirty="0"/>
              <a:t>            </a:t>
            </a:r>
            <a:r>
              <a:rPr lang="en-US" altLang="zh-CN" sz="1600" dirty="0" err="1"/>
              <a:t>beq</a:t>
            </a:r>
            <a:r>
              <a:rPr lang="en-US" altLang="zh-CN" sz="1600" dirty="0"/>
              <a:t>    t3, x0, finish </a:t>
            </a:r>
          </a:p>
          <a:p>
            <a:r>
              <a:rPr lang="en-US" altLang="zh-CN" sz="1600" dirty="0"/>
              <a:t>            add    t2, t1, t0 </a:t>
            </a:r>
          </a:p>
          <a:p>
            <a:r>
              <a:rPr lang="en-US" altLang="zh-CN" sz="1600" dirty="0"/>
              <a:t>            mv     t0, t1 </a:t>
            </a:r>
          </a:p>
          <a:p>
            <a:r>
              <a:rPr lang="en-US" altLang="zh-CN" sz="1600" dirty="0"/>
              <a:t>            mv     t1, t2 </a:t>
            </a:r>
          </a:p>
          <a:p>
            <a:r>
              <a:rPr lang="en-US" altLang="zh-CN" sz="1600" dirty="0"/>
              <a:t>            </a:t>
            </a:r>
            <a:r>
              <a:rPr lang="en-US" altLang="zh-CN" sz="1600" dirty="0" err="1"/>
              <a:t>addi</a:t>
            </a:r>
            <a:r>
              <a:rPr lang="en-US" altLang="zh-CN" sz="1600" dirty="0"/>
              <a:t>   t3, t3, -1 </a:t>
            </a:r>
          </a:p>
          <a:p>
            <a:r>
              <a:rPr lang="en-US" altLang="zh-CN" sz="1600" dirty="0"/>
              <a:t>            j          fib </a:t>
            </a:r>
          </a:p>
          <a:p>
            <a:r>
              <a:rPr lang="en-US" altLang="zh-CN" sz="1600" dirty="0"/>
              <a:t>finish: </a:t>
            </a:r>
          </a:p>
          <a:p>
            <a:r>
              <a:rPr lang="en-US" altLang="zh-CN" sz="1600" dirty="0"/>
              <a:t>            </a:t>
            </a:r>
            <a:r>
              <a:rPr lang="en-US" altLang="zh-CN" sz="1600" dirty="0" err="1"/>
              <a:t>addi</a:t>
            </a:r>
            <a:r>
              <a:rPr lang="en-US" altLang="zh-CN" sz="1600" dirty="0"/>
              <a:t>   a0, x0, 1 </a:t>
            </a:r>
          </a:p>
          <a:p>
            <a:r>
              <a:rPr lang="en-US" altLang="zh-CN" sz="1600" dirty="0"/>
              <a:t>            </a:t>
            </a:r>
            <a:r>
              <a:rPr lang="en-US" altLang="zh-CN" sz="1600" dirty="0" err="1"/>
              <a:t>addi</a:t>
            </a:r>
            <a:r>
              <a:rPr lang="en-US" altLang="zh-CN" sz="1600" dirty="0"/>
              <a:t>   a1, t0, 0 </a:t>
            </a:r>
          </a:p>
          <a:p>
            <a:r>
              <a:rPr lang="en-US" altLang="zh-CN" sz="1600" dirty="0"/>
              <a:t>            </a:t>
            </a:r>
            <a:r>
              <a:rPr lang="en-US" altLang="zh-CN" sz="1600" dirty="0" err="1"/>
              <a:t>ecall</a:t>
            </a:r>
            <a:r>
              <a:rPr lang="en-US" altLang="zh-CN" sz="1600" dirty="0"/>
              <a:t>   </a:t>
            </a:r>
            <a:r>
              <a:rPr lang="en-US" altLang="zh-CN" sz="1600" dirty="0">
                <a:solidFill>
                  <a:srgbClr val="FF0000"/>
                </a:solidFill>
              </a:rPr>
              <a:t># print integer </a:t>
            </a:r>
            <a:r>
              <a:rPr lang="en-US" altLang="zh-CN" sz="1600" dirty="0" err="1">
                <a:solidFill>
                  <a:srgbClr val="FF0000"/>
                </a:solidFill>
              </a:rPr>
              <a:t>ecall</a:t>
            </a:r>
            <a:r>
              <a:rPr lang="en-US" altLang="zh-CN" sz="1600" dirty="0">
                <a:solidFill>
                  <a:srgbClr val="FF0000"/>
                </a:solidFill>
              </a:rPr>
              <a:t> </a:t>
            </a:r>
          </a:p>
          <a:p>
            <a:r>
              <a:rPr lang="en-US" altLang="zh-CN" sz="1600" dirty="0"/>
              <a:t>            </a:t>
            </a:r>
            <a:r>
              <a:rPr lang="en-US" altLang="zh-CN" sz="1600" dirty="0" err="1"/>
              <a:t>addi</a:t>
            </a:r>
            <a:r>
              <a:rPr lang="en-US" altLang="zh-CN" sz="1600" dirty="0"/>
              <a:t>   a0, x0, 10 </a:t>
            </a:r>
          </a:p>
          <a:p>
            <a:r>
              <a:rPr lang="en-US" altLang="zh-CN" sz="1600" dirty="0"/>
              <a:t>            </a:t>
            </a:r>
            <a:r>
              <a:rPr lang="en-US" altLang="zh-CN" sz="1600" dirty="0" err="1"/>
              <a:t>ecall</a:t>
            </a:r>
            <a:r>
              <a:rPr lang="en-US" altLang="zh-CN" sz="1600" dirty="0"/>
              <a:t>   </a:t>
            </a:r>
            <a:r>
              <a:rPr lang="en-US" altLang="zh-CN" sz="1600" dirty="0">
                <a:solidFill>
                  <a:srgbClr val="FF0000"/>
                </a:solidFill>
              </a:rPr>
              <a:t># terminate </a:t>
            </a:r>
            <a:r>
              <a:rPr lang="en-US" altLang="zh-CN" sz="1600" dirty="0" err="1">
                <a:solidFill>
                  <a:srgbClr val="FF0000"/>
                </a:solidFill>
              </a:rPr>
              <a:t>ecall</a:t>
            </a:r>
            <a:endParaRPr lang="en-US" altLang="zh-CN" sz="1600" dirty="0">
              <a:solidFill>
                <a:srgbClr val="FF0000"/>
              </a:solidFill>
            </a:endParaRPr>
          </a:p>
        </p:txBody>
      </p:sp>
      <p:cxnSp>
        <p:nvCxnSpPr>
          <p:cNvPr id="9" name="直接箭头连接符 8">
            <a:extLst>
              <a:ext uri="{FF2B5EF4-FFF2-40B4-BE49-F238E27FC236}">
                <a16:creationId xmlns="" xmlns:a16="http://schemas.microsoft.com/office/drawing/2014/main" id="{A6F56FE5-223B-4C95-AC8D-165E5637E6AD}"/>
              </a:ext>
            </a:extLst>
          </p:cNvPr>
          <p:cNvCxnSpPr>
            <a:cxnSpLocks/>
          </p:cNvCxnSpPr>
          <p:nvPr/>
        </p:nvCxnSpPr>
        <p:spPr>
          <a:xfrm flipH="1">
            <a:off x="1443210" y="1690689"/>
            <a:ext cx="3625618" cy="2592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 xmlns:a16="http://schemas.microsoft.com/office/drawing/2014/main" id="{18B9914F-C53B-4473-A487-2FA57C6B7D48}"/>
              </a:ext>
            </a:extLst>
          </p:cNvPr>
          <p:cNvCxnSpPr>
            <a:cxnSpLocks/>
          </p:cNvCxnSpPr>
          <p:nvPr/>
        </p:nvCxnSpPr>
        <p:spPr>
          <a:xfrm flipH="1">
            <a:off x="1145754" y="2203373"/>
            <a:ext cx="4041828" cy="10025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 xmlns:a16="http://schemas.microsoft.com/office/drawing/2014/main" id="{883015C6-3D8C-4A31-9DB4-16F4358A8206}"/>
              </a:ext>
            </a:extLst>
          </p:cNvPr>
          <p:cNvCxnSpPr>
            <a:cxnSpLocks/>
          </p:cNvCxnSpPr>
          <p:nvPr/>
        </p:nvCxnSpPr>
        <p:spPr>
          <a:xfrm flipH="1">
            <a:off x="1443210" y="2623223"/>
            <a:ext cx="4197428" cy="22572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 xmlns:a16="http://schemas.microsoft.com/office/drawing/2014/main" id="{45D05A5E-D8F0-45C7-937A-B4AC703A57F4}"/>
              </a:ext>
            </a:extLst>
          </p:cNvPr>
          <p:cNvSpPr txBox="1"/>
          <p:nvPr/>
        </p:nvSpPr>
        <p:spPr>
          <a:xfrm>
            <a:off x="5379550" y="1859300"/>
            <a:ext cx="2262158" cy="369332"/>
          </a:xfrm>
          <a:prstGeom prst="rect">
            <a:avLst/>
          </a:prstGeom>
          <a:noFill/>
        </p:spPr>
        <p:txBody>
          <a:bodyPr wrap="none" rtlCol="0">
            <a:spAutoFit/>
          </a:bodyPr>
          <a:lstStyle/>
          <a:p>
            <a:r>
              <a:rPr lang="zh-CN" altLang="en-US" dirty="0">
                <a:solidFill>
                  <a:schemeClr val="accent1"/>
                </a:solidFill>
              </a:rPr>
              <a:t>标签用于标记代码段</a:t>
            </a:r>
          </a:p>
        </p:txBody>
      </p:sp>
    </p:spTree>
    <p:extLst>
      <p:ext uri="{BB962C8B-B14F-4D97-AF65-F5344CB8AC3E}">
        <p14:creationId xmlns:p14="http://schemas.microsoft.com/office/powerpoint/2010/main" val="760537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9331BB5-795D-4051-86CE-3C816E9D1680}"/>
              </a:ext>
            </a:extLst>
          </p:cNvPr>
          <p:cNvSpPr>
            <a:spLocks noGrp="1"/>
          </p:cNvSpPr>
          <p:nvPr>
            <p:ph type="title"/>
          </p:nvPr>
        </p:nvSpPr>
        <p:spPr/>
        <p:txBody>
          <a:bodyPr/>
          <a:lstStyle/>
          <a:p>
            <a:r>
              <a:rPr lang="zh-CN" altLang="en-US" dirty="0" smtClean="0"/>
              <a:t>一</a:t>
            </a:r>
            <a:r>
              <a:rPr lang="zh-CN" altLang="en-US" dirty="0"/>
              <a:t>个简单的例子</a:t>
            </a:r>
          </a:p>
        </p:txBody>
      </p:sp>
      <p:sp>
        <p:nvSpPr>
          <p:cNvPr id="5" name="文本框 4">
            <a:extLst>
              <a:ext uri="{FF2B5EF4-FFF2-40B4-BE49-F238E27FC236}">
                <a16:creationId xmlns="" xmlns:a16="http://schemas.microsoft.com/office/drawing/2014/main" id="{4F76598C-ADB3-459F-8397-B5D3DB698343}"/>
              </a:ext>
            </a:extLst>
          </p:cNvPr>
          <p:cNvSpPr txBox="1"/>
          <p:nvPr/>
        </p:nvSpPr>
        <p:spPr>
          <a:xfrm>
            <a:off x="747403" y="1517405"/>
            <a:ext cx="2960531" cy="4770537"/>
          </a:xfrm>
          <a:prstGeom prst="rect">
            <a:avLst/>
          </a:prstGeom>
          <a:noFill/>
          <a:ln>
            <a:solidFill>
              <a:schemeClr val="bg1"/>
            </a:solidFill>
          </a:ln>
        </p:spPr>
        <p:txBody>
          <a:bodyPr wrap="square" rtlCol="0">
            <a:spAutoFit/>
          </a:bodyPr>
          <a:lstStyle/>
          <a:p>
            <a:r>
              <a:rPr lang="en-US" altLang="zh-CN" sz="1600" dirty="0">
                <a:solidFill>
                  <a:srgbClr val="FF0000"/>
                </a:solidFill>
              </a:rPr>
              <a:t># Fibonacci Sequence </a:t>
            </a:r>
          </a:p>
          <a:p>
            <a:r>
              <a:rPr lang="en-US" altLang="zh-CN" sz="1600" dirty="0"/>
              <a:t>main:</a:t>
            </a:r>
          </a:p>
          <a:p>
            <a:r>
              <a:rPr lang="en-US" altLang="zh-CN" sz="1600" dirty="0"/>
              <a:t>             add   t0, x0, x0 </a:t>
            </a:r>
          </a:p>
          <a:p>
            <a:r>
              <a:rPr lang="en-US" altLang="zh-CN" sz="1600" dirty="0"/>
              <a:t>             </a:t>
            </a:r>
            <a:r>
              <a:rPr lang="en-US" altLang="zh-CN" sz="1600" dirty="0" err="1"/>
              <a:t>addi</a:t>
            </a:r>
            <a:r>
              <a:rPr lang="en-US" altLang="zh-CN" sz="1600" dirty="0"/>
              <a:t>  t1, x0, 1 </a:t>
            </a:r>
          </a:p>
          <a:p>
            <a:r>
              <a:rPr lang="en-US" altLang="zh-CN" sz="1600" dirty="0"/>
              <a:t>             la       t3, n </a:t>
            </a:r>
          </a:p>
          <a:p>
            <a:r>
              <a:rPr lang="en-US" altLang="zh-CN" sz="1600" dirty="0"/>
              <a:t>             </a:t>
            </a:r>
            <a:r>
              <a:rPr lang="en-US" altLang="zh-CN" sz="1600" dirty="0" err="1"/>
              <a:t>lw</a:t>
            </a:r>
            <a:r>
              <a:rPr lang="en-US" altLang="zh-CN" sz="1600" dirty="0"/>
              <a:t>      t3, 0(t3) </a:t>
            </a:r>
          </a:p>
          <a:p>
            <a:r>
              <a:rPr lang="en-US" altLang="zh-CN" sz="1600" dirty="0"/>
              <a:t>fib: </a:t>
            </a:r>
          </a:p>
          <a:p>
            <a:r>
              <a:rPr lang="en-US" altLang="zh-CN" sz="1600" dirty="0"/>
              <a:t>            </a:t>
            </a:r>
            <a:r>
              <a:rPr lang="en-US" altLang="zh-CN" sz="1600" dirty="0" err="1"/>
              <a:t>beq</a:t>
            </a:r>
            <a:r>
              <a:rPr lang="en-US" altLang="zh-CN" sz="1600" dirty="0"/>
              <a:t>    t3, x0, finish </a:t>
            </a:r>
          </a:p>
          <a:p>
            <a:r>
              <a:rPr lang="en-US" altLang="zh-CN" sz="1600" dirty="0"/>
              <a:t>            add    t2, t1, t0 </a:t>
            </a:r>
          </a:p>
          <a:p>
            <a:r>
              <a:rPr lang="en-US" altLang="zh-CN" sz="1600" dirty="0"/>
              <a:t>            mv     t0, t1 </a:t>
            </a:r>
          </a:p>
          <a:p>
            <a:r>
              <a:rPr lang="en-US" altLang="zh-CN" sz="1600" dirty="0"/>
              <a:t>            mv     t1, t2 </a:t>
            </a:r>
          </a:p>
          <a:p>
            <a:r>
              <a:rPr lang="en-US" altLang="zh-CN" sz="1600" dirty="0"/>
              <a:t>            </a:t>
            </a:r>
            <a:r>
              <a:rPr lang="en-US" altLang="zh-CN" sz="1600" dirty="0" err="1"/>
              <a:t>addi</a:t>
            </a:r>
            <a:r>
              <a:rPr lang="en-US" altLang="zh-CN" sz="1600" dirty="0"/>
              <a:t>   t3, t3, -1 </a:t>
            </a:r>
          </a:p>
          <a:p>
            <a:r>
              <a:rPr lang="en-US" altLang="zh-CN" sz="1600" dirty="0"/>
              <a:t>            j          fib </a:t>
            </a:r>
          </a:p>
          <a:p>
            <a:r>
              <a:rPr lang="en-US" altLang="zh-CN" sz="1600" dirty="0"/>
              <a:t>finish: </a:t>
            </a:r>
          </a:p>
          <a:p>
            <a:r>
              <a:rPr lang="en-US" altLang="zh-CN" sz="1600" dirty="0"/>
              <a:t>            </a:t>
            </a:r>
            <a:r>
              <a:rPr lang="en-US" altLang="zh-CN" sz="1600" dirty="0" err="1"/>
              <a:t>addi</a:t>
            </a:r>
            <a:r>
              <a:rPr lang="en-US" altLang="zh-CN" sz="1600" dirty="0"/>
              <a:t>   a0, x0, 1 </a:t>
            </a:r>
          </a:p>
          <a:p>
            <a:r>
              <a:rPr lang="en-US" altLang="zh-CN" sz="1600" dirty="0"/>
              <a:t>            </a:t>
            </a:r>
            <a:r>
              <a:rPr lang="en-US" altLang="zh-CN" sz="1600" dirty="0" err="1"/>
              <a:t>addi</a:t>
            </a:r>
            <a:r>
              <a:rPr lang="en-US" altLang="zh-CN" sz="1600" dirty="0"/>
              <a:t>   a1, t0, 0 </a:t>
            </a:r>
          </a:p>
          <a:p>
            <a:r>
              <a:rPr lang="en-US" altLang="zh-CN" sz="1600" dirty="0"/>
              <a:t>            </a:t>
            </a:r>
            <a:r>
              <a:rPr lang="en-US" altLang="zh-CN" sz="1600" dirty="0" err="1"/>
              <a:t>ecall</a:t>
            </a:r>
            <a:r>
              <a:rPr lang="en-US" altLang="zh-CN" sz="1600" dirty="0"/>
              <a:t>   </a:t>
            </a:r>
            <a:r>
              <a:rPr lang="en-US" altLang="zh-CN" sz="1600" dirty="0">
                <a:solidFill>
                  <a:srgbClr val="FF0000"/>
                </a:solidFill>
              </a:rPr>
              <a:t># print integer </a:t>
            </a:r>
            <a:r>
              <a:rPr lang="en-US" altLang="zh-CN" sz="1600" dirty="0" err="1">
                <a:solidFill>
                  <a:srgbClr val="FF0000"/>
                </a:solidFill>
              </a:rPr>
              <a:t>ecall</a:t>
            </a:r>
            <a:r>
              <a:rPr lang="en-US" altLang="zh-CN" sz="1600" dirty="0">
                <a:solidFill>
                  <a:srgbClr val="FF0000"/>
                </a:solidFill>
              </a:rPr>
              <a:t> </a:t>
            </a:r>
          </a:p>
          <a:p>
            <a:r>
              <a:rPr lang="en-US" altLang="zh-CN" sz="1600" dirty="0"/>
              <a:t>            </a:t>
            </a:r>
            <a:r>
              <a:rPr lang="en-US" altLang="zh-CN" sz="1600" dirty="0" err="1"/>
              <a:t>addi</a:t>
            </a:r>
            <a:r>
              <a:rPr lang="en-US" altLang="zh-CN" sz="1600" dirty="0"/>
              <a:t>   a0, x0, 10 </a:t>
            </a:r>
          </a:p>
          <a:p>
            <a:r>
              <a:rPr lang="en-US" altLang="zh-CN" sz="1600" dirty="0"/>
              <a:t>            </a:t>
            </a:r>
            <a:r>
              <a:rPr lang="en-US" altLang="zh-CN" sz="1600" dirty="0" err="1"/>
              <a:t>ecall</a:t>
            </a:r>
            <a:r>
              <a:rPr lang="en-US" altLang="zh-CN" sz="1600" dirty="0"/>
              <a:t>   </a:t>
            </a:r>
            <a:r>
              <a:rPr lang="en-US" altLang="zh-CN" sz="1600" dirty="0">
                <a:solidFill>
                  <a:srgbClr val="FF0000"/>
                </a:solidFill>
              </a:rPr>
              <a:t># terminate </a:t>
            </a:r>
            <a:r>
              <a:rPr lang="en-US" altLang="zh-CN" sz="1600" dirty="0" err="1">
                <a:solidFill>
                  <a:srgbClr val="FF0000"/>
                </a:solidFill>
              </a:rPr>
              <a:t>ecall</a:t>
            </a:r>
            <a:endParaRPr lang="en-US" altLang="zh-CN" sz="1600" dirty="0">
              <a:solidFill>
                <a:srgbClr val="FF0000"/>
              </a:solidFill>
            </a:endParaRPr>
          </a:p>
        </p:txBody>
      </p:sp>
      <p:sp>
        <p:nvSpPr>
          <p:cNvPr id="8" name="文本框 7">
            <a:extLst>
              <a:ext uri="{FF2B5EF4-FFF2-40B4-BE49-F238E27FC236}">
                <a16:creationId xmlns="" xmlns:a16="http://schemas.microsoft.com/office/drawing/2014/main" id="{8FE857D6-E088-49CD-A521-A698A3B2482B}"/>
              </a:ext>
            </a:extLst>
          </p:cNvPr>
          <p:cNvSpPr txBox="1"/>
          <p:nvPr/>
        </p:nvSpPr>
        <p:spPr>
          <a:xfrm>
            <a:off x="3826172" y="1499625"/>
            <a:ext cx="4126451" cy="369332"/>
          </a:xfrm>
          <a:prstGeom prst="rect">
            <a:avLst/>
          </a:prstGeom>
          <a:noFill/>
        </p:spPr>
        <p:txBody>
          <a:bodyPr wrap="none" rtlCol="0">
            <a:spAutoFit/>
          </a:bodyPr>
          <a:lstStyle/>
          <a:p>
            <a:r>
              <a:rPr lang="en-US" altLang="zh-CN" dirty="0">
                <a:solidFill>
                  <a:schemeClr val="accent1"/>
                </a:solidFill>
              </a:rPr>
              <a:t>a[n] = a[n-1] + a[n-2],</a:t>
            </a:r>
            <a:r>
              <a:rPr lang="zh-CN" altLang="en-US" dirty="0">
                <a:solidFill>
                  <a:schemeClr val="accent1"/>
                </a:solidFill>
              </a:rPr>
              <a:t> </a:t>
            </a:r>
            <a:r>
              <a:rPr lang="en-US" altLang="zh-CN" dirty="0">
                <a:solidFill>
                  <a:schemeClr val="accent1"/>
                </a:solidFill>
              </a:rPr>
              <a:t>n&gt;=2, a[0]=0, a[1]=1</a:t>
            </a:r>
            <a:endParaRPr lang="zh-CN" altLang="en-US" dirty="0">
              <a:solidFill>
                <a:schemeClr val="accent1"/>
              </a:solidFill>
            </a:endParaRPr>
          </a:p>
        </p:txBody>
      </p:sp>
      <p:sp>
        <p:nvSpPr>
          <p:cNvPr id="3" name="右大括号 2">
            <a:extLst>
              <a:ext uri="{FF2B5EF4-FFF2-40B4-BE49-F238E27FC236}">
                <a16:creationId xmlns="" xmlns:a16="http://schemas.microsoft.com/office/drawing/2014/main" id="{52E15116-CA39-48FF-900A-85C6B8E0C04E}"/>
              </a:ext>
            </a:extLst>
          </p:cNvPr>
          <p:cNvSpPr/>
          <p:nvPr/>
        </p:nvSpPr>
        <p:spPr>
          <a:xfrm>
            <a:off x="3707934" y="2072082"/>
            <a:ext cx="243281" cy="10318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右大括号 12">
            <a:extLst>
              <a:ext uri="{FF2B5EF4-FFF2-40B4-BE49-F238E27FC236}">
                <a16:creationId xmlns="" xmlns:a16="http://schemas.microsoft.com/office/drawing/2014/main" id="{130C9B01-B3BA-49FC-87D9-4D5CBDB1DC04}"/>
              </a:ext>
            </a:extLst>
          </p:cNvPr>
          <p:cNvSpPr/>
          <p:nvPr/>
        </p:nvSpPr>
        <p:spPr>
          <a:xfrm>
            <a:off x="3707934" y="3307052"/>
            <a:ext cx="243281" cy="131528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右大括号 13">
            <a:extLst>
              <a:ext uri="{FF2B5EF4-FFF2-40B4-BE49-F238E27FC236}">
                <a16:creationId xmlns="" xmlns:a16="http://schemas.microsoft.com/office/drawing/2014/main" id="{984F2AAD-176A-49C4-96A5-A11FEDD90D05}"/>
              </a:ext>
            </a:extLst>
          </p:cNvPr>
          <p:cNvSpPr/>
          <p:nvPr/>
        </p:nvSpPr>
        <p:spPr>
          <a:xfrm>
            <a:off x="3704531" y="4825457"/>
            <a:ext cx="243281" cy="131528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75030C7A-DCE0-470B-B048-3B5672F19341}"/>
              </a:ext>
            </a:extLst>
          </p:cNvPr>
          <p:cNvSpPr txBox="1"/>
          <p:nvPr/>
        </p:nvSpPr>
        <p:spPr>
          <a:xfrm>
            <a:off x="3991946" y="2041182"/>
            <a:ext cx="4404651" cy="954107"/>
          </a:xfrm>
          <a:prstGeom prst="rect">
            <a:avLst/>
          </a:prstGeom>
          <a:noFill/>
          <a:ln>
            <a:solidFill>
              <a:schemeClr val="accent1"/>
            </a:solidFill>
          </a:ln>
        </p:spPr>
        <p:txBody>
          <a:bodyPr wrap="square" rtlCol="0">
            <a:spAutoFit/>
          </a:bodyPr>
          <a:lstStyle/>
          <a:p>
            <a:r>
              <a:rPr lang="en-US" altLang="zh-CN" sz="1400" dirty="0"/>
              <a:t>t0=x0+x0</a:t>
            </a:r>
            <a:r>
              <a:rPr lang="zh-CN" altLang="en-US" sz="1400" dirty="0"/>
              <a:t>                  </a:t>
            </a:r>
            <a:r>
              <a:rPr lang="en-US" altLang="zh-CN" sz="1400" dirty="0"/>
              <a:t>===&gt;   t0=0;</a:t>
            </a:r>
          </a:p>
          <a:p>
            <a:r>
              <a:rPr lang="en-US" altLang="zh-CN" sz="1400" dirty="0"/>
              <a:t>t1=x0+1</a:t>
            </a:r>
            <a:r>
              <a:rPr lang="zh-CN" altLang="en-US" sz="1400" dirty="0"/>
              <a:t>                    </a:t>
            </a:r>
            <a:r>
              <a:rPr lang="en-US" altLang="zh-CN" sz="1400" dirty="0"/>
              <a:t>===&gt;</a:t>
            </a:r>
            <a:r>
              <a:rPr lang="zh-CN" altLang="en-US" sz="1400" dirty="0"/>
              <a:t>   </a:t>
            </a:r>
            <a:r>
              <a:rPr lang="en-US" altLang="zh-CN" sz="1400" dirty="0"/>
              <a:t>t1=1;</a:t>
            </a:r>
          </a:p>
          <a:p>
            <a:r>
              <a:rPr lang="en-US" altLang="zh-CN" sz="1400" dirty="0"/>
              <a:t>t3=</a:t>
            </a:r>
            <a:r>
              <a:rPr lang="en-US" altLang="zh-CN" sz="1400" dirty="0" err="1"/>
              <a:t>address_of</a:t>
            </a:r>
            <a:r>
              <a:rPr lang="en-US" altLang="zh-CN" sz="1400" dirty="0"/>
              <a:t>(n)</a:t>
            </a:r>
            <a:r>
              <a:rPr lang="zh-CN" altLang="en-US" sz="1400" dirty="0"/>
              <a:t>   </a:t>
            </a:r>
            <a:r>
              <a:rPr lang="en-US" altLang="zh-CN" sz="1400" dirty="0"/>
              <a:t>===&gt;   </a:t>
            </a:r>
            <a:r>
              <a:rPr lang="zh-CN" altLang="en-US" sz="1400" dirty="0"/>
              <a:t>此时</a:t>
            </a:r>
            <a:r>
              <a:rPr lang="en-US" altLang="zh-CN" sz="1400" dirty="0"/>
              <a:t>t3</a:t>
            </a:r>
            <a:r>
              <a:rPr lang="zh-CN" altLang="en-US" sz="1400" dirty="0"/>
              <a:t>指向</a:t>
            </a:r>
            <a:r>
              <a:rPr lang="en-US" altLang="zh-CN" sz="1400" dirty="0"/>
              <a:t>n</a:t>
            </a:r>
            <a:r>
              <a:rPr lang="zh-CN" altLang="en-US" sz="1400" dirty="0"/>
              <a:t>变量的地址；</a:t>
            </a:r>
            <a:endParaRPr lang="en-US" altLang="zh-CN" sz="1400" dirty="0"/>
          </a:p>
          <a:p>
            <a:r>
              <a:rPr lang="en-US" altLang="zh-CN" sz="1400" dirty="0"/>
              <a:t>t3=n</a:t>
            </a:r>
            <a:r>
              <a:rPr lang="zh-CN" altLang="en-US" sz="1400" dirty="0"/>
              <a:t>                          </a:t>
            </a:r>
            <a:r>
              <a:rPr lang="en-US" altLang="zh-CN" sz="1400" dirty="0"/>
              <a:t>===&gt;   t3=n;</a:t>
            </a:r>
          </a:p>
        </p:txBody>
      </p:sp>
      <p:sp>
        <p:nvSpPr>
          <p:cNvPr id="16" name="文本框 15">
            <a:extLst>
              <a:ext uri="{FF2B5EF4-FFF2-40B4-BE49-F238E27FC236}">
                <a16:creationId xmlns="" xmlns:a16="http://schemas.microsoft.com/office/drawing/2014/main" id="{0AE54238-6A4C-4C35-94DE-EA489B61FAC7}"/>
              </a:ext>
            </a:extLst>
          </p:cNvPr>
          <p:cNvSpPr txBox="1"/>
          <p:nvPr/>
        </p:nvSpPr>
        <p:spPr>
          <a:xfrm>
            <a:off x="3991946" y="3307052"/>
            <a:ext cx="4404651" cy="1384995"/>
          </a:xfrm>
          <a:prstGeom prst="rect">
            <a:avLst/>
          </a:prstGeom>
          <a:noFill/>
          <a:ln>
            <a:solidFill>
              <a:schemeClr val="accent1"/>
            </a:solidFill>
          </a:ln>
        </p:spPr>
        <p:txBody>
          <a:bodyPr wrap="square" rtlCol="0">
            <a:spAutoFit/>
          </a:bodyPr>
          <a:lstStyle/>
          <a:p>
            <a:r>
              <a:rPr lang="en-US" altLang="zh-CN" sz="1400" dirty="0"/>
              <a:t>c</a:t>
            </a:r>
            <a:r>
              <a:rPr lang="zh-CN" altLang="en-US" sz="1400" dirty="0"/>
              <a:t>如果</a:t>
            </a:r>
            <a:r>
              <a:rPr lang="en-US" altLang="zh-CN" sz="1400" dirty="0"/>
              <a:t>t3</a:t>
            </a:r>
            <a:r>
              <a:rPr lang="zh-CN" altLang="en-US" sz="1400" dirty="0"/>
              <a:t>为</a:t>
            </a:r>
            <a:r>
              <a:rPr lang="en-US" altLang="zh-CN" sz="1400" dirty="0"/>
              <a:t>0</a:t>
            </a:r>
            <a:r>
              <a:rPr lang="zh-CN" altLang="en-US" sz="1400" dirty="0"/>
              <a:t>，说明已经将</a:t>
            </a:r>
            <a:r>
              <a:rPr lang="en-US" altLang="zh-CN" sz="1400" dirty="0"/>
              <a:t>a[n]</a:t>
            </a:r>
            <a:r>
              <a:rPr lang="zh-CN" altLang="en-US" sz="1400" dirty="0"/>
              <a:t> 计算出来，可以结束循环</a:t>
            </a:r>
            <a:endParaRPr lang="en-US" altLang="zh-CN" sz="1400" dirty="0"/>
          </a:p>
          <a:p>
            <a:r>
              <a:rPr lang="en-US" altLang="zh-CN" sz="1400" dirty="0"/>
              <a:t>t2=t1+t0                   =</a:t>
            </a:r>
            <a:r>
              <a:rPr lang="en-US" altLang="zh-CN" sz="1400" dirty="0">
                <a:sym typeface="Wingdings" panose="05000000000000000000" pitchFamily="2" charset="2"/>
              </a:rPr>
              <a:t>==&gt;   </a:t>
            </a:r>
            <a:r>
              <a:rPr lang="zh-CN" altLang="en-US" sz="1400" dirty="0">
                <a:sym typeface="Wingdings" panose="05000000000000000000" pitchFamily="2" charset="2"/>
              </a:rPr>
              <a:t>斐波那契计算公式</a:t>
            </a:r>
            <a:endParaRPr lang="en-US" altLang="zh-CN" sz="1400" dirty="0"/>
          </a:p>
          <a:p>
            <a:r>
              <a:rPr lang="en-US" altLang="zh-CN" sz="1400" dirty="0"/>
              <a:t>t0=t1</a:t>
            </a:r>
            <a:r>
              <a:rPr lang="zh-CN" altLang="en-US" sz="1400" dirty="0"/>
              <a:t>                         </a:t>
            </a:r>
            <a:r>
              <a:rPr lang="en-US" altLang="zh-CN" sz="1400" dirty="0"/>
              <a:t>===&gt;</a:t>
            </a:r>
            <a:r>
              <a:rPr lang="zh-CN" altLang="en-US" sz="1400" dirty="0"/>
              <a:t>   更新</a:t>
            </a:r>
            <a:r>
              <a:rPr lang="en-US" altLang="zh-CN" sz="1400" dirty="0"/>
              <a:t>t0</a:t>
            </a:r>
          </a:p>
          <a:p>
            <a:r>
              <a:rPr lang="en-US" altLang="zh-CN" sz="1400" dirty="0"/>
              <a:t>t1=t2                     </a:t>
            </a:r>
            <a:r>
              <a:rPr lang="zh-CN" altLang="en-US" sz="1400" dirty="0"/>
              <a:t>    </a:t>
            </a:r>
            <a:r>
              <a:rPr lang="en-US" altLang="zh-CN" sz="1400" dirty="0"/>
              <a:t>===&gt;   </a:t>
            </a:r>
            <a:r>
              <a:rPr lang="zh-CN" altLang="en-US" sz="1400" dirty="0"/>
              <a:t>更新</a:t>
            </a:r>
            <a:r>
              <a:rPr lang="en-US" altLang="zh-CN" sz="1400" dirty="0"/>
              <a:t>t1</a:t>
            </a:r>
          </a:p>
          <a:p>
            <a:r>
              <a:rPr lang="en-US" altLang="zh-CN" sz="1400" dirty="0"/>
              <a:t>t3=t3-1                     ===&gt;   </a:t>
            </a:r>
            <a:r>
              <a:rPr lang="zh-CN" altLang="en-US" sz="1400" dirty="0"/>
              <a:t>计数器减</a:t>
            </a:r>
            <a:r>
              <a:rPr lang="en-US" altLang="zh-CN" sz="1400" dirty="0"/>
              <a:t>1</a:t>
            </a:r>
          </a:p>
          <a:p>
            <a:r>
              <a:rPr lang="zh-CN" altLang="en-US" sz="1400" dirty="0"/>
              <a:t>开始下一次循环</a:t>
            </a:r>
            <a:endParaRPr lang="en-US" altLang="zh-CN" sz="1400" dirty="0"/>
          </a:p>
        </p:txBody>
      </p:sp>
      <p:sp>
        <p:nvSpPr>
          <p:cNvPr id="17" name="文本框 16">
            <a:extLst>
              <a:ext uri="{FF2B5EF4-FFF2-40B4-BE49-F238E27FC236}">
                <a16:creationId xmlns="" xmlns:a16="http://schemas.microsoft.com/office/drawing/2014/main" id="{7ED707DB-1DB6-45EF-A361-1A8A53443B61}"/>
              </a:ext>
            </a:extLst>
          </p:cNvPr>
          <p:cNvSpPr txBox="1"/>
          <p:nvPr/>
        </p:nvSpPr>
        <p:spPr>
          <a:xfrm>
            <a:off x="3991945" y="4940497"/>
            <a:ext cx="4404651" cy="1169551"/>
          </a:xfrm>
          <a:prstGeom prst="rect">
            <a:avLst/>
          </a:prstGeom>
          <a:noFill/>
          <a:ln>
            <a:solidFill>
              <a:schemeClr val="accent1"/>
            </a:solidFill>
          </a:ln>
        </p:spPr>
        <p:txBody>
          <a:bodyPr wrap="square" rtlCol="0">
            <a:spAutoFit/>
          </a:bodyPr>
          <a:lstStyle/>
          <a:p>
            <a:r>
              <a:rPr lang="en-US" altLang="zh-CN" sz="1400" dirty="0"/>
              <a:t>a0=x0+1                    ===&gt;   a0=1</a:t>
            </a:r>
          </a:p>
          <a:p>
            <a:r>
              <a:rPr lang="en-US" altLang="zh-CN" sz="1400" dirty="0"/>
              <a:t>a1=t0+0                    =</a:t>
            </a:r>
            <a:r>
              <a:rPr lang="en-US" altLang="zh-CN" sz="1400" dirty="0">
                <a:sym typeface="Wingdings" panose="05000000000000000000" pitchFamily="2" charset="2"/>
              </a:rPr>
              <a:t>==&gt;    a1=t0</a:t>
            </a:r>
          </a:p>
          <a:p>
            <a:r>
              <a:rPr lang="zh-CN" altLang="en-US" sz="1400" dirty="0"/>
              <a:t>调用</a:t>
            </a:r>
            <a:r>
              <a:rPr lang="en-US" altLang="zh-CN" sz="1400" dirty="0" err="1"/>
              <a:t>printf</a:t>
            </a:r>
            <a:r>
              <a:rPr lang="zh-CN" altLang="en-US" sz="1400" dirty="0"/>
              <a:t>函数</a:t>
            </a:r>
            <a:endParaRPr lang="en-US" altLang="zh-CN" sz="1400" dirty="0"/>
          </a:p>
          <a:p>
            <a:r>
              <a:rPr lang="en-US" altLang="zh-CN" sz="1400" dirty="0"/>
              <a:t>a0=x0+10                 =</a:t>
            </a:r>
            <a:r>
              <a:rPr lang="en-US" altLang="zh-CN" sz="1400" dirty="0">
                <a:sym typeface="Wingdings" panose="05000000000000000000" pitchFamily="2" charset="2"/>
              </a:rPr>
              <a:t>==&gt;   a0=10</a:t>
            </a:r>
          </a:p>
          <a:p>
            <a:r>
              <a:rPr lang="zh-CN" altLang="en-US" sz="1400" dirty="0"/>
              <a:t>调用</a:t>
            </a:r>
            <a:r>
              <a:rPr lang="en-US" altLang="zh-CN" sz="1400" dirty="0"/>
              <a:t>exit</a:t>
            </a:r>
            <a:r>
              <a:rPr lang="zh-CN" altLang="en-US" sz="1400" dirty="0"/>
              <a:t>函数</a:t>
            </a:r>
            <a:endParaRPr lang="en-US" altLang="zh-CN" sz="1400" dirty="0"/>
          </a:p>
        </p:txBody>
      </p:sp>
    </p:spTree>
    <p:extLst>
      <p:ext uri="{BB962C8B-B14F-4D97-AF65-F5344CB8AC3E}">
        <p14:creationId xmlns:p14="http://schemas.microsoft.com/office/powerpoint/2010/main" val="26545638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3600" dirty="0" smtClean="0"/>
              <a:t>RISC-V</a:t>
            </a:r>
            <a:r>
              <a:rPr lang="zh-CN" altLang="en-US" sz="3600" dirty="0" smtClean="0"/>
              <a:t>汇编</a:t>
            </a:r>
            <a:r>
              <a:rPr lang="zh-CN" altLang="en-US" sz="3600" dirty="0"/>
              <a:t>语法</a:t>
            </a:r>
          </a:p>
        </p:txBody>
      </p:sp>
      <p:sp>
        <p:nvSpPr>
          <p:cNvPr id="3" name="副标题 2"/>
          <p:cNvSpPr>
            <a:spLocks noGrp="1"/>
          </p:cNvSpPr>
          <p:nvPr>
            <p:ph type="subTitle" idx="1"/>
          </p:nvPr>
        </p:nvSpPr>
        <p:spPr/>
        <p:txBody>
          <a:bodyPr>
            <a:normAutofit/>
          </a:bodyPr>
          <a:lstStyle/>
          <a:p>
            <a:endParaRPr lang="zh-CN" altLang="en-US" sz="2000" dirty="0"/>
          </a:p>
        </p:txBody>
      </p:sp>
    </p:spTree>
    <p:extLst>
      <p:ext uri="{BB962C8B-B14F-4D97-AF65-F5344CB8AC3E}">
        <p14:creationId xmlns:p14="http://schemas.microsoft.com/office/powerpoint/2010/main" val="23650593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汇编器</a:t>
            </a:r>
            <a:r>
              <a:rPr lang="zh-CN" altLang="en-US" dirty="0"/>
              <a:t>指示符</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536040411"/>
              </p:ext>
            </p:extLst>
          </p:nvPr>
        </p:nvGraphicFramePr>
        <p:xfrm>
          <a:off x="628650" y="1690689"/>
          <a:ext cx="7886700" cy="4815840"/>
        </p:xfrm>
        <a:graphic>
          <a:graphicData uri="http://schemas.openxmlformats.org/drawingml/2006/table">
            <a:tbl>
              <a:tblPr firstRow="1" bandRow="1">
                <a:tableStyleId>{5C22544A-7EE6-4342-B048-85BDC9FD1C3A}</a:tableStyleId>
              </a:tblPr>
              <a:tblGrid>
                <a:gridCol w="1651412"/>
                <a:gridCol w="6235288"/>
              </a:tblGrid>
              <a:tr h="315856">
                <a:tc>
                  <a:txBody>
                    <a:bodyPr/>
                    <a:lstStyle/>
                    <a:p>
                      <a:r>
                        <a:rPr lang="en-US" altLang="zh-CN" sz="1800" b="1" i="0" kern="1200" dirty="0" smtClean="0">
                          <a:solidFill>
                            <a:schemeClr val="lt1"/>
                          </a:solidFill>
                          <a:effectLst/>
                          <a:latin typeface="+mn-lt"/>
                          <a:ea typeface="+mn-ea"/>
                          <a:cs typeface="+mn-cs"/>
                        </a:rPr>
                        <a:t>Directive</a:t>
                      </a:r>
                      <a:endParaRPr lang="zh-CN" altLang="en-US" dirty="0"/>
                    </a:p>
                  </a:txBody>
                  <a:tcPr/>
                </a:tc>
                <a:tc>
                  <a:txBody>
                    <a:bodyPr/>
                    <a:lstStyle/>
                    <a:p>
                      <a:r>
                        <a:rPr lang="en-US" altLang="zh-CN" sz="1800" b="1" i="0" kern="1200" dirty="0" smtClean="0">
                          <a:solidFill>
                            <a:schemeClr val="lt1"/>
                          </a:solidFill>
                          <a:effectLst/>
                          <a:latin typeface="+mn-lt"/>
                          <a:ea typeface="+mn-ea"/>
                          <a:cs typeface="+mn-cs"/>
                        </a:rPr>
                        <a:t>Description</a:t>
                      </a:r>
                      <a:endParaRPr lang="zh-CN" altLang="en-US" dirty="0"/>
                    </a:p>
                  </a:txBody>
                  <a:tcPr/>
                </a:tc>
              </a:tr>
              <a:tr h="370840">
                <a:tc>
                  <a:txBody>
                    <a:bodyPr/>
                    <a:lstStyle/>
                    <a:p>
                      <a:r>
                        <a:rPr lang="en-US" altLang="zh-CN" dirty="0" smtClean="0"/>
                        <a:t>.text</a:t>
                      </a:r>
                      <a:endParaRPr lang="zh-CN" altLang="en-US" dirty="0"/>
                    </a:p>
                  </a:txBody>
                  <a:tcPr/>
                </a:tc>
                <a:tc>
                  <a:txBody>
                    <a:bodyPr/>
                    <a:lstStyle/>
                    <a:p>
                      <a:r>
                        <a:rPr lang="en-US" altLang="zh-CN" dirty="0" smtClean="0"/>
                        <a:t>Subsequent items</a:t>
                      </a:r>
                      <a:r>
                        <a:rPr lang="en-US" altLang="zh-CN" baseline="0" dirty="0" smtClean="0"/>
                        <a:t> are stored in the text section</a:t>
                      </a:r>
                      <a:endParaRPr lang="zh-CN" altLang="en-US" dirty="0"/>
                    </a:p>
                  </a:txBody>
                  <a:tcPr/>
                </a:tc>
              </a:tr>
              <a:tr h="370840">
                <a:tc>
                  <a:txBody>
                    <a:bodyPr/>
                    <a:lstStyle/>
                    <a:p>
                      <a:r>
                        <a:rPr lang="en-US" altLang="zh-CN" dirty="0" smtClean="0"/>
                        <a:t>.data</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Subsequent items</a:t>
                      </a:r>
                      <a:r>
                        <a:rPr lang="en-US" altLang="zh-CN" baseline="0" dirty="0" smtClean="0"/>
                        <a:t> are stored in the data section</a:t>
                      </a:r>
                      <a:endParaRPr lang="zh-CN" altLang="en-US" dirty="0" smtClean="0"/>
                    </a:p>
                  </a:txBody>
                  <a:tcPr/>
                </a:tc>
              </a:tr>
              <a:tr h="370840">
                <a:tc>
                  <a:txBody>
                    <a:bodyPr/>
                    <a:lstStyle/>
                    <a:p>
                      <a:r>
                        <a:rPr lang="en-US" altLang="zh-CN" dirty="0" smtClean="0"/>
                        <a:t>.</a:t>
                      </a:r>
                      <a:r>
                        <a:rPr lang="en-US" altLang="zh-CN" dirty="0" err="1" smtClean="0"/>
                        <a:t>bss</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Subsequent items</a:t>
                      </a:r>
                      <a:r>
                        <a:rPr lang="en-US" altLang="zh-CN" baseline="0" dirty="0" smtClean="0"/>
                        <a:t> are stored in the </a:t>
                      </a:r>
                      <a:r>
                        <a:rPr lang="en-US" altLang="zh-CN" baseline="0" dirty="0" err="1" smtClean="0"/>
                        <a:t>bss</a:t>
                      </a:r>
                      <a:r>
                        <a:rPr lang="en-US" altLang="zh-CN" baseline="0" dirty="0" smtClean="0"/>
                        <a:t> section</a:t>
                      </a:r>
                      <a:endParaRPr lang="zh-CN" altLang="en-US" dirty="0" smtClean="0"/>
                    </a:p>
                  </a:txBody>
                  <a:tcPr/>
                </a:tc>
              </a:tr>
              <a:tr h="370840">
                <a:tc>
                  <a:txBody>
                    <a:bodyPr/>
                    <a:lstStyle/>
                    <a:p>
                      <a:r>
                        <a:rPr lang="en-US" altLang="zh-CN" dirty="0" smtClean="0"/>
                        <a:t>.section .foo</a:t>
                      </a:r>
                      <a:endParaRPr lang="zh-CN" altLang="en-US" dirty="0"/>
                    </a:p>
                  </a:txBody>
                  <a:tcPr/>
                </a:tc>
                <a:tc>
                  <a:txBody>
                    <a:bodyPr/>
                    <a:lstStyle/>
                    <a:p>
                      <a:r>
                        <a:rPr lang="en-US" altLang="zh-CN" dirty="0" smtClean="0"/>
                        <a:t>Subsequent items are stored in the section name .foo</a:t>
                      </a:r>
                      <a:endParaRPr lang="zh-CN" altLang="en-US" dirty="0"/>
                    </a:p>
                  </a:txBody>
                  <a:tcPr/>
                </a:tc>
              </a:tr>
              <a:tr h="370840">
                <a:tc>
                  <a:txBody>
                    <a:bodyPr/>
                    <a:lstStyle/>
                    <a:p>
                      <a:r>
                        <a:rPr lang="en-US" altLang="zh-CN" dirty="0" smtClean="0"/>
                        <a:t>.align</a:t>
                      </a:r>
                      <a:endParaRPr lang="zh-CN" altLang="en-US" dirty="0"/>
                    </a:p>
                  </a:txBody>
                  <a:tcPr/>
                </a:tc>
                <a:tc>
                  <a:txBody>
                    <a:bodyPr/>
                    <a:lstStyle/>
                    <a:p>
                      <a:r>
                        <a:rPr lang="en-US" altLang="zh-CN" dirty="0" smtClean="0"/>
                        <a:t>Align to power of 2</a:t>
                      </a:r>
                      <a:endParaRPr lang="zh-CN" altLang="en-US" dirty="0"/>
                    </a:p>
                  </a:txBody>
                  <a:tcPr/>
                </a:tc>
              </a:tr>
              <a:tr h="370840">
                <a:tc>
                  <a:txBody>
                    <a:bodyPr/>
                    <a:lstStyle/>
                    <a:p>
                      <a:r>
                        <a:rPr lang="en-US" altLang="zh-CN" dirty="0" smtClean="0"/>
                        <a:t>.</a:t>
                      </a:r>
                      <a:r>
                        <a:rPr lang="en-US" altLang="zh-CN" dirty="0" err="1" smtClean="0"/>
                        <a:t>balign</a:t>
                      </a:r>
                      <a:endParaRPr lang="zh-CN" altLang="en-US" dirty="0"/>
                    </a:p>
                  </a:txBody>
                  <a:tcPr/>
                </a:tc>
                <a:tc>
                  <a:txBody>
                    <a:bodyPr/>
                    <a:lstStyle/>
                    <a:p>
                      <a:r>
                        <a:rPr lang="en-US" altLang="zh-CN" dirty="0" smtClean="0"/>
                        <a:t>byte align</a:t>
                      </a:r>
                      <a:endParaRPr lang="zh-CN" altLang="en-US" dirty="0"/>
                    </a:p>
                  </a:txBody>
                  <a:tcPr/>
                </a:tc>
              </a:tr>
              <a:tr h="370840">
                <a:tc>
                  <a:txBody>
                    <a:bodyPr/>
                    <a:lstStyle/>
                    <a:p>
                      <a:r>
                        <a:rPr lang="en-US" altLang="zh-CN" dirty="0" smtClean="0"/>
                        <a:t>.global </a:t>
                      </a:r>
                      <a:r>
                        <a:rPr lang="en-US" altLang="zh-CN" dirty="0" err="1" smtClean="0"/>
                        <a:t>sym</a:t>
                      </a:r>
                      <a:endParaRPr lang="zh-CN" altLang="en-US" dirty="0"/>
                    </a:p>
                  </a:txBody>
                  <a:tcPr/>
                </a:tc>
                <a:tc>
                  <a:txBody>
                    <a:bodyPr/>
                    <a:lstStyle/>
                    <a:p>
                      <a:r>
                        <a:rPr lang="en-US" altLang="zh-CN" dirty="0" smtClean="0"/>
                        <a:t>Declare</a:t>
                      </a:r>
                      <a:r>
                        <a:rPr lang="en-US" altLang="zh-CN" baseline="0" dirty="0" smtClean="0"/>
                        <a:t> that label </a:t>
                      </a:r>
                      <a:r>
                        <a:rPr lang="en-US" altLang="zh-CN" baseline="0" dirty="0" err="1" smtClean="0"/>
                        <a:t>sym</a:t>
                      </a:r>
                      <a:r>
                        <a:rPr lang="en-US" altLang="zh-CN" baseline="0" dirty="0" smtClean="0"/>
                        <a:t> is global</a:t>
                      </a:r>
                      <a:endParaRPr lang="zh-CN" altLang="en-US" dirty="0"/>
                    </a:p>
                  </a:txBody>
                  <a:tcPr/>
                </a:tc>
              </a:tr>
              <a:tr h="370840">
                <a:tc>
                  <a:txBody>
                    <a:bodyPr/>
                    <a:lstStyle/>
                    <a:p>
                      <a:r>
                        <a:rPr lang="en-US" altLang="zh-CN" dirty="0" smtClean="0"/>
                        <a:t>.string “</a:t>
                      </a:r>
                      <a:r>
                        <a:rPr lang="en-US" altLang="zh-CN" dirty="0" err="1" smtClean="0"/>
                        <a:t>str</a:t>
                      </a:r>
                      <a:r>
                        <a:rPr lang="en-US" altLang="zh-CN" dirty="0" smtClean="0"/>
                        <a:t>”</a:t>
                      </a:r>
                      <a:endParaRPr lang="zh-CN" altLang="en-US" dirty="0"/>
                    </a:p>
                  </a:txBody>
                  <a:tcPr/>
                </a:tc>
                <a:tc>
                  <a:txBody>
                    <a:bodyPr/>
                    <a:lstStyle/>
                    <a:p>
                      <a:r>
                        <a:rPr lang="en-US" altLang="zh-CN" sz="1800" b="0" i="0" kern="1200" dirty="0" smtClean="0">
                          <a:solidFill>
                            <a:schemeClr val="dk1"/>
                          </a:solidFill>
                          <a:effectLst/>
                          <a:latin typeface="+mn-lt"/>
                          <a:ea typeface="+mn-ea"/>
                          <a:cs typeface="+mn-cs"/>
                        </a:rPr>
                        <a:t>Store</a:t>
                      </a:r>
                      <a:r>
                        <a:rPr lang="en-US" altLang="zh-CN" sz="1800" b="0" i="0" kern="1200" baseline="0" dirty="0" smtClean="0">
                          <a:solidFill>
                            <a:schemeClr val="dk1"/>
                          </a:solidFill>
                          <a:effectLst/>
                          <a:latin typeface="+mn-lt"/>
                          <a:ea typeface="+mn-ea"/>
                          <a:cs typeface="+mn-cs"/>
                        </a:rPr>
                        <a:t> the string </a:t>
                      </a:r>
                      <a:r>
                        <a:rPr lang="en-US" altLang="zh-CN" sz="1800" b="0" i="0" kern="1200" baseline="0" dirty="0" err="1" smtClean="0">
                          <a:solidFill>
                            <a:schemeClr val="dk1"/>
                          </a:solidFill>
                          <a:effectLst/>
                          <a:latin typeface="+mn-lt"/>
                          <a:ea typeface="+mn-ea"/>
                          <a:cs typeface="+mn-cs"/>
                        </a:rPr>
                        <a:t>str</a:t>
                      </a:r>
                      <a:r>
                        <a:rPr lang="en-US" altLang="zh-CN" sz="1800" b="0" i="0" kern="1200" baseline="0" dirty="0" smtClean="0">
                          <a:solidFill>
                            <a:schemeClr val="dk1"/>
                          </a:solidFill>
                          <a:effectLst/>
                          <a:latin typeface="+mn-lt"/>
                          <a:ea typeface="+mn-ea"/>
                          <a:cs typeface="+mn-cs"/>
                        </a:rPr>
                        <a:t> in memory and null-terminate it</a:t>
                      </a:r>
                      <a:endParaRPr lang="zh-CN" altLang="en-US" dirty="0"/>
                    </a:p>
                  </a:txBody>
                  <a:tcPr/>
                </a:tc>
              </a:tr>
              <a:tr h="370840">
                <a:tc>
                  <a:txBody>
                    <a:bodyPr/>
                    <a:lstStyle/>
                    <a:p>
                      <a:r>
                        <a:rPr lang="en-US" altLang="zh-CN" dirty="0" smtClean="0"/>
                        <a:t>.type</a:t>
                      </a:r>
                      <a:endParaRPr lang="zh-CN" altLang="en-US" dirty="0"/>
                    </a:p>
                  </a:txBody>
                  <a:tcPr/>
                </a:tc>
                <a:tc>
                  <a:txBody>
                    <a:bodyPr/>
                    <a:lstStyle/>
                    <a:p>
                      <a:r>
                        <a:rPr lang="en-US" altLang="zh-CN" dirty="0" smtClean="0"/>
                        <a:t>Accepted for source compatibility</a:t>
                      </a:r>
                      <a:endParaRPr lang="zh-CN" altLang="en-US" dirty="0"/>
                    </a:p>
                  </a:txBody>
                  <a:tcPr/>
                </a:tc>
              </a:tr>
              <a:tr h="370840">
                <a:tc>
                  <a:txBody>
                    <a:bodyPr/>
                    <a:lstStyle/>
                    <a:p>
                      <a:r>
                        <a:rPr lang="en-US" altLang="zh-CN" dirty="0" smtClean="0"/>
                        <a:t>.</a:t>
                      </a:r>
                      <a:r>
                        <a:rPr lang="en-US" altLang="zh-CN" dirty="0" err="1" smtClean="0"/>
                        <a:t>equ</a:t>
                      </a:r>
                      <a:endParaRPr lang="zh-CN" altLang="en-US" dirty="0"/>
                    </a:p>
                  </a:txBody>
                  <a:tcPr/>
                </a:tc>
                <a:tc>
                  <a:txBody>
                    <a:bodyPr/>
                    <a:lstStyle/>
                    <a:p>
                      <a:r>
                        <a:rPr lang="en-US" altLang="zh-CN" dirty="0" smtClean="0"/>
                        <a:t>Constant definition</a:t>
                      </a:r>
                      <a:endParaRPr lang="zh-CN" altLang="en-US" dirty="0"/>
                    </a:p>
                  </a:txBody>
                  <a:tcPr/>
                </a:tc>
              </a:tr>
              <a:tr h="370840">
                <a:tc>
                  <a:txBody>
                    <a:bodyPr/>
                    <a:lstStyle/>
                    <a:p>
                      <a:r>
                        <a:rPr lang="en-US" altLang="zh-CN" dirty="0" smtClean="0"/>
                        <a:t>.macro</a:t>
                      </a:r>
                      <a:endParaRPr lang="zh-CN" altLang="en-US" dirty="0"/>
                    </a:p>
                  </a:txBody>
                  <a:tcPr/>
                </a:tc>
                <a:tc>
                  <a:txBody>
                    <a:bodyPr/>
                    <a:lstStyle/>
                    <a:p>
                      <a:r>
                        <a:rPr lang="en-US" altLang="zh-CN" dirty="0" smtClean="0"/>
                        <a:t>Begin</a:t>
                      </a:r>
                      <a:r>
                        <a:rPr lang="en-US" altLang="zh-CN" baseline="0" dirty="0" smtClean="0"/>
                        <a:t> macro definition \</a:t>
                      </a:r>
                      <a:r>
                        <a:rPr lang="en-US" altLang="zh-CN" baseline="0" dirty="0" err="1" smtClean="0"/>
                        <a:t>argname</a:t>
                      </a:r>
                      <a:r>
                        <a:rPr lang="en-US" altLang="zh-CN" baseline="0" dirty="0" smtClean="0"/>
                        <a:t> to substitute</a:t>
                      </a:r>
                      <a:endParaRPr lang="zh-CN" altLang="en-US" dirty="0"/>
                    </a:p>
                  </a:txBody>
                  <a:tcPr/>
                </a:tc>
              </a:tr>
              <a:tr h="370840">
                <a:tc>
                  <a:txBody>
                    <a:bodyPr/>
                    <a:lstStyle/>
                    <a:p>
                      <a:r>
                        <a:rPr lang="en-US" altLang="zh-CN" dirty="0" smtClean="0"/>
                        <a:t>.</a:t>
                      </a:r>
                      <a:r>
                        <a:rPr lang="en-US" altLang="zh-CN" dirty="0" err="1" smtClean="0"/>
                        <a:t>endm</a:t>
                      </a:r>
                      <a:endParaRPr lang="zh-CN" altLang="en-US" dirty="0"/>
                    </a:p>
                  </a:txBody>
                  <a:tcPr/>
                </a:tc>
                <a:tc>
                  <a:txBody>
                    <a:bodyPr/>
                    <a:lstStyle/>
                    <a:p>
                      <a:r>
                        <a:rPr lang="en-US" altLang="zh-CN" dirty="0" smtClean="0"/>
                        <a:t>end macro</a:t>
                      </a:r>
                      <a:r>
                        <a:rPr lang="en-US" altLang="zh-CN" baseline="0" dirty="0" smtClean="0"/>
                        <a:t> definition</a:t>
                      </a:r>
                      <a:endParaRPr lang="zh-CN" altLang="en-US" dirty="0"/>
                    </a:p>
                  </a:txBody>
                  <a:tcPr/>
                </a:tc>
              </a:tr>
            </a:tbl>
          </a:graphicData>
        </a:graphic>
      </p:graphicFrame>
    </p:spTree>
    <p:extLst>
      <p:ext uri="{BB962C8B-B14F-4D97-AF65-F5344CB8AC3E}">
        <p14:creationId xmlns:p14="http://schemas.microsoft.com/office/powerpoint/2010/main" val="26032832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汇编器</a:t>
            </a:r>
            <a:r>
              <a:rPr lang="zh-CN" altLang="en-US" dirty="0"/>
              <a:t>指示符</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4251172623"/>
              </p:ext>
            </p:extLst>
          </p:nvPr>
        </p:nvGraphicFramePr>
        <p:xfrm>
          <a:off x="628650" y="1690689"/>
          <a:ext cx="7886700" cy="3398520"/>
        </p:xfrm>
        <a:graphic>
          <a:graphicData uri="http://schemas.openxmlformats.org/drawingml/2006/table">
            <a:tbl>
              <a:tblPr firstRow="1" bandRow="1">
                <a:tableStyleId>{5C22544A-7EE6-4342-B048-85BDC9FD1C3A}</a:tableStyleId>
              </a:tblPr>
              <a:tblGrid>
                <a:gridCol w="1948295"/>
                <a:gridCol w="5938405"/>
              </a:tblGrid>
              <a:tr h="315856">
                <a:tc>
                  <a:txBody>
                    <a:bodyPr/>
                    <a:lstStyle/>
                    <a:p>
                      <a:r>
                        <a:rPr lang="en-US" altLang="zh-CN" sz="1800" b="1" i="0" kern="1200" dirty="0" smtClean="0">
                          <a:solidFill>
                            <a:schemeClr val="lt1"/>
                          </a:solidFill>
                          <a:effectLst/>
                          <a:latin typeface="+mn-lt"/>
                          <a:ea typeface="+mn-ea"/>
                          <a:cs typeface="+mn-cs"/>
                        </a:rPr>
                        <a:t>Directive</a:t>
                      </a:r>
                      <a:endParaRPr lang="zh-CN" altLang="en-US" dirty="0"/>
                    </a:p>
                  </a:txBody>
                  <a:tcPr/>
                </a:tc>
                <a:tc>
                  <a:txBody>
                    <a:bodyPr/>
                    <a:lstStyle/>
                    <a:p>
                      <a:r>
                        <a:rPr lang="en-US" altLang="zh-CN" sz="1800" b="1" i="0" kern="1200" dirty="0" smtClean="0">
                          <a:solidFill>
                            <a:schemeClr val="lt1"/>
                          </a:solidFill>
                          <a:effectLst/>
                          <a:latin typeface="+mn-lt"/>
                          <a:ea typeface="+mn-ea"/>
                          <a:cs typeface="+mn-cs"/>
                        </a:rPr>
                        <a:t>Description</a:t>
                      </a:r>
                      <a:endParaRPr lang="zh-CN" altLang="en-US" dirty="0"/>
                    </a:p>
                  </a:txBody>
                  <a:tcPr/>
                </a:tc>
              </a:tr>
              <a:tr h="370840">
                <a:tc>
                  <a:txBody>
                    <a:bodyPr/>
                    <a:lstStyle/>
                    <a:p>
                      <a:r>
                        <a:rPr lang="en-US" altLang="zh-CN" dirty="0" smtClean="0"/>
                        <a:t>.byte b1, …, </a:t>
                      </a:r>
                      <a:r>
                        <a:rPr lang="en-US" altLang="zh-CN" dirty="0" err="1" smtClean="0"/>
                        <a:t>bn</a:t>
                      </a:r>
                      <a:endParaRPr lang="zh-CN" altLang="en-US" dirty="0"/>
                    </a:p>
                  </a:txBody>
                  <a:tcPr/>
                </a:tc>
                <a:tc>
                  <a:txBody>
                    <a:bodyPr/>
                    <a:lstStyle/>
                    <a:p>
                      <a:r>
                        <a:rPr lang="en-US" altLang="zh-CN" dirty="0" smtClean="0"/>
                        <a:t>Store the n 8-bit quantities</a:t>
                      </a:r>
                      <a:r>
                        <a:rPr lang="en-US" altLang="zh-CN" baseline="0" dirty="0" smtClean="0"/>
                        <a:t> in successive bytes of memory</a:t>
                      </a:r>
                      <a:endParaRPr lang="zh-CN" altLang="en-US" dirty="0"/>
                    </a:p>
                  </a:txBody>
                  <a:tcPr/>
                </a:tc>
              </a:tr>
              <a:tr h="370840">
                <a:tc>
                  <a:txBody>
                    <a:bodyPr/>
                    <a:lstStyle/>
                    <a:p>
                      <a:r>
                        <a:rPr lang="en-US" altLang="zh-CN" dirty="0" smtClean="0"/>
                        <a:t>.half w1, …, </a:t>
                      </a:r>
                      <a:r>
                        <a:rPr lang="en-US" altLang="zh-CN" dirty="0" err="1" smtClean="0"/>
                        <a:t>wn</a:t>
                      </a:r>
                      <a:endParaRPr lang="zh-CN" altLang="en-US" dirty="0"/>
                    </a:p>
                  </a:txBody>
                  <a:tcPr/>
                </a:tc>
                <a:tc>
                  <a:txBody>
                    <a:bodyPr/>
                    <a:lstStyle/>
                    <a:p>
                      <a:r>
                        <a:rPr lang="en-US" altLang="zh-CN" dirty="0" smtClean="0"/>
                        <a:t>Store</a:t>
                      </a:r>
                      <a:r>
                        <a:rPr lang="en-US" altLang="zh-CN" baseline="0" dirty="0" smtClean="0"/>
                        <a:t> the n 16-bit quantities in successive memory half-words</a:t>
                      </a:r>
                      <a:endParaRPr lang="zh-CN" altLang="en-US" dirty="0"/>
                    </a:p>
                  </a:txBody>
                  <a:tcPr/>
                </a:tc>
              </a:tr>
              <a:tr h="370840">
                <a:tc>
                  <a:txBody>
                    <a:bodyPr/>
                    <a:lstStyle/>
                    <a:p>
                      <a:r>
                        <a:rPr lang="en-US" altLang="zh-CN" dirty="0" smtClean="0"/>
                        <a:t>.word w1, …,</a:t>
                      </a:r>
                      <a:r>
                        <a:rPr lang="en-US" altLang="zh-CN" baseline="0" dirty="0" smtClean="0"/>
                        <a:t> </a:t>
                      </a:r>
                      <a:r>
                        <a:rPr lang="en-US" altLang="zh-CN" baseline="0" dirty="0" err="1" smtClean="0"/>
                        <a:t>wn</a:t>
                      </a:r>
                      <a:endParaRPr lang="zh-CN" altLang="en-US" dirty="0"/>
                    </a:p>
                  </a:txBody>
                  <a:tcPr/>
                </a:tc>
                <a:tc>
                  <a:txBody>
                    <a:bodyPr/>
                    <a:lstStyle/>
                    <a:p>
                      <a:r>
                        <a:rPr lang="en-US" altLang="zh-CN" dirty="0" smtClean="0"/>
                        <a:t>Store</a:t>
                      </a:r>
                      <a:r>
                        <a:rPr lang="en-US" altLang="zh-CN" baseline="0" dirty="0" smtClean="0"/>
                        <a:t> the n 32-bit quantities in successive memory words</a:t>
                      </a:r>
                      <a:endParaRPr lang="zh-CN" altLang="en-US" dirty="0"/>
                    </a:p>
                  </a:txBody>
                  <a:tcPr/>
                </a:tc>
              </a:tr>
              <a:tr h="370840">
                <a:tc>
                  <a:txBody>
                    <a:bodyPr/>
                    <a:lstStyle/>
                    <a:p>
                      <a:r>
                        <a:rPr lang="en-US" altLang="zh-CN" dirty="0" smtClean="0"/>
                        <a:t>.</a:t>
                      </a:r>
                      <a:r>
                        <a:rPr lang="en-US" altLang="zh-CN" dirty="0" err="1" smtClean="0"/>
                        <a:t>dword</a:t>
                      </a:r>
                      <a:r>
                        <a:rPr lang="en-US" altLang="zh-CN" dirty="0" smtClean="0"/>
                        <a:t> w1, …, w1</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Store</a:t>
                      </a:r>
                      <a:r>
                        <a:rPr lang="en-US" altLang="zh-CN" baseline="0" dirty="0" smtClean="0"/>
                        <a:t> the n 64-bit quantities in successive memory double-words</a:t>
                      </a:r>
                      <a:endParaRPr lang="zh-CN" altLang="en-US" dirty="0" smtClean="0"/>
                    </a:p>
                  </a:txBody>
                  <a:tcPr/>
                </a:tc>
              </a:tr>
              <a:tr h="370840">
                <a:tc>
                  <a:txBody>
                    <a:bodyPr/>
                    <a:lstStyle/>
                    <a:p>
                      <a:r>
                        <a:rPr lang="en-US" altLang="zh-CN" dirty="0" smtClean="0"/>
                        <a:t>.float f1, …, </a:t>
                      </a:r>
                      <a:r>
                        <a:rPr lang="en-US" altLang="zh-CN" dirty="0" err="1" smtClean="0"/>
                        <a:t>fn</a:t>
                      </a:r>
                      <a:endParaRPr lang="zh-CN" altLang="en-US" dirty="0"/>
                    </a:p>
                  </a:txBody>
                  <a:tcPr/>
                </a:tc>
                <a:tc>
                  <a:txBody>
                    <a:bodyPr/>
                    <a:lstStyle/>
                    <a:p>
                      <a:r>
                        <a:rPr lang="en-US" altLang="zh-CN" dirty="0" smtClean="0"/>
                        <a:t>Store</a:t>
                      </a:r>
                      <a:r>
                        <a:rPr lang="en-US" altLang="zh-CN" baseline="0" dirty="0" smtClean="0"/>
                        <a:t> the n single-precision floating-point numbers in successive memory words</a:t>
                      </a:r>
                      <a:endParaRPr lang="zh-CN" altLang="en-US" dirty="0"/>
                    </a:p>
                  </a:txBody>
                  <a:tcPr/>
                </a:tc>
              </a:tr>
              <a:tr h="370840">
                <a:tc>
                  <a:txBody>
                    <a:bodyPr/>
                    <a:lstStyle/>
                    <a:p>
                      <a:r>
                        <a:rPr lang="en-US" altLang="zh-CN" dirty="0" smtClean="0"/>
                        <a:t>.double</a:t>
                      </a:r>
                      <a:r>
                        <a:rPr lang="en-US" altLang="zh-CN" baseline="0" dirty="0" smtClean="0"/>
                        <a:t> d1, …, </a:t>
                      </a:r>
                      <a:r>
                        <a:rPr lang="en-US" altLang="zh-CN" baseline="0" dirty="0" err="1" smtClean="0"/>
                        <a:t>dn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Store</a:t>
                      </a:r>
                      <a:r>
                        <a:rPr lang="en-US" altLang="zh-CN" baseline="0" dirty="0" smtClean="0"/>
                        <a:t> the n double-precision floating-point numbers in successive memory words</a:t>
                      </a:r>
                      <a:endParaRPr lang="zh-CN" altLang="en-US" dirty="0" smtClean="0"/>
                    </a:p>
                  </a:txBody>
                  <a:tcPr/>
                </a:tc>
              </a:tr>
            </a:tbl>
          </a:graphicData>
        </a:graphic>
      </p:graphicFrame>
    </p:spTree>
    <p:extLst>
      <p:ext uri="{BB962C8B-B14F-4D97-AF65-F5344CB8AC3E}">
        <p14:creationId xmlns:p14="http://schemas.microsoft.com/office/powerpoint/2010/main" val="16901536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汇编器重定位表达式</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598487588"/>
              </p:ext>
            </p:extLst>
          </p:nvPr>
        </p:nvGraphicFramePr>
        <p:xfrm>
          <a:off x="628650" y="1690689"/>
          <a:ext cx="7886700" cy="4091940"/>
        </p:xfrm>
        <a:graphic>
          <a:graphicData uri="http://schemas.openxmlformats.org/drawingml/2006/table">
            <a:tbl>
              <a:tblPr firstRow="1" bandRow="1">
                <a:tableStyleId>{5C22544A-7EE6-4342-B048-85BDC9FD1C3A}</a:tableStyleId>
              </a:tblPr>
              <a:tblGrid>
                <a:gridCol w="2815194"/>
                <a:gridCol w="3230088"/>
                <a:gridCol w="1841418"/>
              </a:tblGrid>
              <a:tr h="315856">
                <a:tc>
                  <a:txBody>
                    <a:bodyPr/>
                    <a:lstStyle/>
                    <a:p>
                      <a:r>
                        <a:rPr lang="en-US" altLang="zh-CN" sz="1800" b="1" i="0" kern="1200" dirty="0" smtClean="0">
                          <a:solidFill>
                            <a:schemeClr val="lt1"/>
                          </a:solidFill>
                          <a:effectLst/>
                          <a:latin typeface="+mn-lt"/>
                          <a:ea typeface="+mn-ea"/>
                          <a:cs typeface="+mn-cs"/>
                        </a:rPr>
                        <a:t>Directive</a:t>
                      </a:r>
                      <a:endParaRPr lang="zh-CN" altLang="en-US" dirty="0"/>
                    </a:p>
                  </a:txBody>
                  <a:tcPr/>
                </a:tc>
                <a:tc>
                  <a:txBody>
                    <a:bodyPr/>
                    <a:lstStyle/>
                    <a:p>
                      <a:r>
                        <a:rPr lang="en-US" altLang="zh-CN" sz="1800" b="1" i="0" kern="1200" dirty="0" smtClean="0">
                          <a:solidFill>
                            <a:schemeClr val="lt1"/>
                          </a:solidFill>
                          <a:effectLst/>
                          <a:latin typeface="+mn-lt"/>
                          <a:ea typeface="+mn-ea"/>
                          <a:cs typeface="+mn-cs"/>
                        </a:rPr>
                        <a:t>Description</a:t>
                      </a:r>
                      <a:endParaRPr lang="zh-CN" altLang="en-US" dirty="0"/>
                    </a:p>
                  </a:txBody>
                  <a:tcPr/>
                </a:tc>
                <a:tc>
                  <a:txBody>
                    <a:bodyPr/>
                    <a:lstStyle/>
                    <a:p>
                      <a:r>
                        <a:rPr lang="en-US" altLang="zh-CN" dirty="0" smtClean="0"/>
                        <a:t>Instruction</a:t>
                      </a:r>
                      <a:endParaRPr lang="zh-CN" altLang="en-US" dirty="0"/>
                    </a:p>
                  </a:txBody>
                  <a:tcPr/>
                </a:tc>
              </a:tr>
              <a:tr h="370840">
                <a:tc>
                  <a:txBody>
                    <a:bodyPr/>
                    <a:lstStyle/>
                    <a:p>
                      <a:r>
                        <a:rPr lang="en-US" altLang="zh-CN" dirty="0" smtClean="0"/>
                        <a:t>%hi(symbol)</a:t>
                      </a:r>
                      <a:endParaRPr lang="zh-CN" altLang="en-US" dirty="0"/>
                    </a:p>
                  </a:txBody>
                  <a:tcPr/>
                </a:tc>
                <a:tc>
                  <a:txBody>
                    <a:bodyPr/>
                    <a:lstStyle/>
                    <a:p>
                      <a:r>
                        <a:rPr lang="en-US" altLang="zh-CN" sz="1800" b="0" i="0" kern="1200" dirty="0" smtClean="0">
                          <a:solidFill>
                            <a:schemeClr val="dk1"/>
                          </a:solidFill>
                          <a:effectLst/>
                          <a:latin typeface="+mn-lt"/>
                          <a:ea typeface="+mn-ea"/>
                          <a:cs typeface="+mn-cs"/>
                        </a:rPr>
                        <a:t>Absolute (HI20)</a:t>
                      </a:r>
                      <a:endParaRPr lang="zh-CN" altLang="en-US" dirty="0"/>
                    </a:p>
                  </a:txBody>
                  <a:tcPr/>
                </a:tc>
                <a:tc>
                  <a:txBody>
                    <a:bodyPr/>
                    <a:lstStyle/>
                    <a:p>
                      <a:r>
                        <a:rPr lang="en-US" altLang="zh-CN" dirty="0" err="1" smtClean="0"/>
                        <a:t>lui</a:t>
                      </a:r>
                      <a:endParaRPr lang="zh-CN" altLang="en-US" dirty="0"/>
                    </a:p>
                  </a:txBody>
                  <a:tcPr/>
                </a:tc>
              </a:tr>
              <a:tr h="370840">
                <a:tc>
                  <a:txBody>
                    <a:bodyPr/>
                    <a:lstStyle/>
                    <a:p>
                      <a:r>
                        <a:rPr lang="en-US" altLang="zh-CN" dirty="0" smtClean="0"/>
                        <a:t>%lo(symbol)</a:t>
                      </a:r>
                      <a:endParaRPr lang="zh-CN" altLang="en-US" dirty="0"/>
                    </a:p>
                  </a:txBody>
                  <a:tcPr/>
                </a:tc>
                <a:tc>
                  <a:txBody>
                    <a:bodyPr/>
                    <a:lstStyle/>
                    <a:p>
                      <a:r>
                        <a:rPr lang="en-US" altLang="zh-CN" sz="1800" b="0" i="0" kern="1200" dirty="0" smtClean="0">
                          <a:solidFill>
                            <a:schemeClr val="dk1"/>
                          </a:solidFill>
                          <a:effectLst/>
                          <a:latin typeface="+mn-lt"/>
                          <a:ea typeface="+mn-ea"/>
                          <a:cs typeface="+mn-cs"/>
                        </a:rPr>
                        <a:t>Absolute (LO12)</a:t>
                      </a:r>
                      <a:endParaRPr lang="zh-CN" altLang="en-US" dirty="0"/>
                    </a:p>
                  </a:txBody>
                  <a:tcPr/>
                </a:tc>
                <a:tc>
                  <a:txBody>
                    <a:bodyPr/>
                    <a:lstStyle/>
                    <a:p>
                      <a:r>
                        <a:rPr lang="en-US" altLang="zh-CN" dirty="0" smtClean="0"/>
                        <a:t>load, store</a:t>
                      </a:r>
                      <a:r>
                        <a:rPr lang="en-US" altLang="zh-CN" baseline="0" dirty="0" smtClean="0"/>
                        <a:t>, add</a:t>
                      </a:r>
                      <a:endParaRPr lang="zh-CN" altLang="en-US" dirty="0"/>
                    </a:p>
                  </a:txBody>
                  <a:tcPr/>
                </a:tc>
              </a:tr>
              <a:tr h="370840">
                <a:tc>
                  <a:txBody>
                    <a:bodyPr/>
                    <a:lstStyle/>
                    <a:p>
                      <a:r>
                        <a:rPr lang="en-US" altLang="zh-CN" dirty="0" smtClean="0"/>
                        <a:t>%</a:t>
                      </a:r>
                      <a:r>
                        <a:rPr lang="en-US" altLang="zh-CN" dirty="0" err="1" smtClean="0"/>
                        <a:t>pcrel_hi</a:t>
                      </a:r>
                      <a:r>
                        <a:rPr lang="en-US" altLang="zh-CN" dirty="0" smtClean="0"/>
                        <a:t>(symbol)</a:t>
                      </a:r>
                      <a:endParaRPr lang="zh-CN" altLang="en-US" dirty="0"/>
                    </a:p>
                  </a:txBody>
                  <a:tcPr/>
                </a:tc>
                <a:tc>
                  <a:txBody>
                    <a:bodyPr/>
                    <a:lstStyle/>
                    <a:p>
                      <a:r>
                        <a:rPr lang="en-US" altLang="zh-CN" sz="1800" b="0" i="0" kern="1200" dirty="0" smtClean="0">
                          <a:solidFill>
                            <a:schemeClr val="dk1"/>
                          </a:solidFill>
                          <a:effectLst/>
                          <a:latin typeface="+mn-lt"/>
                          <a:ea typeface="+mn-ea"/>
                          <a:cs typeface="+mn-cs"/>
                        </a:rPr>
                        <a:t>PC-relative (HI20)</a:t>
                      </a:r>
                      <a:endParaRPr lang="zh-CN" altLang="en-US" dirty="0"/>
                    </a:p>
                  </a:txBody>
                  <a:tcPr/>
                </a:tc>
                <a:tc>
                  <a:txBody>
                    <a:bodyPr/>
                    <a:lstStyle/>
                    <a:p>
                      <a:r>
                        <a:rPr lang="en-US" altLang="zh-CN" dirty="0" err="1" smtClean="0"/>
                        <a:t>auipc</a:t>
                      </a:r>
                      <a:endParaRPr lang="zh-CN" altLang="en-US" dirty="0"/>
                    </a:p>
                  </a:txBody>
                  <a:tcPr/>
                </a:tc>
              </a:tr>
              <a:tr h="370840">
                <a:tc>
                  <a:txBody>
                    <a:bodyPr/>
                    <a:lstStyle/>
                    <a:p>
                      <a:r>
                        <a:rPr lang="en-US" altLang="zh-CN" dirty="0" smtClean="0"/>
                        <a:t>%</a:t>
                      </a:r>
                      <a:r>
                        <a:rPr lang="en-US" altLang="zh-CN" dirty="0" err="1" smtClean="0"/>
                        <a:t>pcrel_lo</a:t>
                      </a:r>
                      <a:r>
                        <a:rPr lang="en-US" altLang="zh-CN" dirty="0" smtClean="0"/>
                        <a:t>(label)</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smtClean="0">
                          <a:solidFill>
                            <a:schemeClr val="dk1"/>
                          </a:solidFill>
                          <a:effectLst/>
                          <a:latin typeface="+mn-lt"/>
                          <a:ea typeface="+mn-ea"/>
                          <a:cs typeface="+mn-cs"/>
                        </a:rPr>
                        <a:t>PC-relative (LO12)</a:t>
                      </a:r>
                      <a:endParaRPr lang="zh-CN" alt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load, store, add</a:t>
                      </a:r>
                      <a:endParaRPr lang="zh-CN" altLang="en-US" dirty="0" smtClean="0"/>
                    </a:p>
                  </a:txBody>
                  <a:tcPr/>
                </a:tc>
              </a:tr>
              <a:tr h="370840">
                <a:tc>
                  <a:txBody>
                    <a:bodyPr/>
                    <a:lstStyle/>
                    <a:p>
                      <a:r>
                        <a:rPr lang="en-US" altLang="zh-CN" dirty="0" smtClean="0"/>
                        <a:t>%</a:t>
                      </a:r>
                      <a:r>
                        <a:rPr lang="en-US" altLang="zh-CN" dirty="0" err="1" smtClean="0"/>
                        <a:t>tprel_hi</a:t>
                      </a:r>
                      <a:r>
                        <a:rPr lang="en-US" altLang="zh-CN" dirty="0" smtClean="0"/>
                        <a:t>(symbol)</a:t>
                      </a:r>
                      <a:endParaRPr lang="zh-CN" altLang="en-US" dirty="0"/>
                    </a:p>
                  </a:txBody>
                  <a:tcPr/>
                </a:tc>
                <a:tc>
                  <a:txBody>
                    <a:bodyPr/>
                    <a:lstStyle/>
                    <a:p>
                      <a:r>
                        <a:rPr lang="en-US" altLang="zh-CN" sz="1800" b="0" i="0" kern="1200" dirty="0" smtClean="0">
                          <a:solidFill>
                            <a:schemeClr val="dk1"/>
                          </a:solidFill>
                          <a:effectLst/>
                          <a:latin typeface="+mn-lt"/>
                          <a:ea typeface="+mn-ea"/>
                          <a:cs typeface="+mn-cs"/>
                        </a:rPr>
                        <a:t>TLS LE "Local Exec"</a:t>
                      </a:r>
                      <a:endParaRPr lang="zh-CN" altLang="en-US" dirty="0"/>
                    </a:p>
                  </a:txBody>
                  <a:tcPr/>
                </a:tc>
                <a:tc>
                  <a:txBody>
                    <a:bodyPr/>
                    <a:lstStyle/>
                    <a:p>
                      <a:r>
                        <a:rPr lang="en-US" altLang="zh-CN" dirty="0" err="1" smtClean="0"/>
                        <a:t>lui</a:t>
                      </a:r>
                      <a:endParaRPr lang="zh-CN" altLang="en-US" dirty="0"/>
                    </a:p>
                  </a:txBody>
                  <a:tcPr/>
                </a:tc>
              </a:tr>
              <a:tr h="370840">
                <a:tc>
                  <a:txBody>
                    <a:bodyPr/>
                    <a:lstStyle/>
                    <a:p>
                      <a:r>
                        <a:rPr lang="en-US" altLang="zh-CN" sz="1800" b="0" i="0" kern="1200" dirty="0" smtClean="0">
                          <a:solidFill>
                            <a:schemeClr val="dk1"/>
                          </a:solidFill>
                          <a:effectLst/>
                          <a:latin typeface="+mn-lt"/>
                          <a:ea typeface="+mn-ea"/>
                          <a:cs typeface="+mn-cs"/>
                        </a:rPr>
                        <a:t>%</a:t>
                      </a:r>
                      <a:r>
                        <a:rPr lang="en-US" altLang="zh-CN" sz="1800" b="0" i="0" kern="1200" dirty="0" err="1" smtClean="0">
                          <a:solidFill>
                            <a:schemeClr val="dk1"/>
                          </a:solidFill>
                          <a:effectLst/>
                          <a:latin typeface="+mn-lt"/>
                          <a:ea typeface="+mn-ea"/>
                          <a:cs typeface="+mn-cs"/>
                        </a:rPr>
                        <a:t>tprel_lo</a:t>
                      </a:r>
                      <a:r>
                        <a:rPr lang="en-US" altLang="zh-CN" sz="1800" b="0" i="0" kern="1200" dirty="0" smtClean="0">
                          <a:solidFill>
                            <a:schemeClr val="dk1"/>
                          </a:solidFill>
                          <a:effectLst/>
                          <a:latin typeface="+mn-lt"/>
                          <a:ea typeface="+mn-ea"/>
                          <a:cs typeface="+mn-cs"/>
                        </a:rPr>
                        <a:t>(symbol)</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smtClean="0">
                          <a:solidFill>
                            <a:schemeClr val="dk1"/>
                          </a:solidFill>
                          <a:effectLst/>
                          <a:latin typeface="+mn-lt"/>
                          <a:ea typeface="+mn-ea"/>
                          <a:cs typeface="+mn-cs"/>
                        </a:rPr>
                        <a:t>TLS LE "Local Exec"</a:t>
                      </a:r>
                      <a:endParaRPr lang="zh-CN" alt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load, store, add</a:t>
                      </a:r>
                      <a:endParaRPr lang="zh-CN" altLang="en-US" dirty="0" smtClean="0"/>
                    </a:p>
                  </a:txBody>
                  <a:tcPr/>
                </a:tc>
              </a:tr>
              <a:tr h="370840">
                <a:tc>
                  <a:txBody>
                    <a:bodyPr/>
                    <a:lstStyle/>
                    <a:p>
                      <a:r>
                        <a:rPr lang="en-US" altLang="zh-CN" sz="1800" b="0" i="0" kern="1200" dirty="0" smtClean="0">
                          <a:solidFill>
                            <a:schemeClr val="dk1"/>
                          </a:solidFill>
                          <a:effectLst/>
                          <a:latin typeface="+mn-lt"/>
                          <a:ea typeface="+mn-ea"/>
                          <a:cs typeface="+mn-cs"/>
                        </a:rPr>
                        <a:t>%</a:t>
                      </a:r>
                      <a:r>
                        <a:rPr lang="en-US" altLang="zh-CN" sz="1800" b="0" i="0" kern="1200" dirty="0" err="1" smtClean="0">
                          <a:solidFill>
                            <a:schemeClr val="dk1"/>
                          </a:solidFill>
                          <a:effectLst/>
                          <a:latin typeface="+mn-lt"/>
                          <a:ea typeface="+mn-ea"/>
                          <a:cs typeface="+mn-cs"/>
                        </a:rPr>
                        <a:t>tprel_add</a:t>
                      </a:r>
                      <a:r>
                        <a:rPr lang="en-US" altLang="zh-CN" sz="1800" b="0" i="0" kern="1200" dirty="0" smtClean="0">
                          <a:solidFill>
                            <a:schemeClr val="dk1"/>
                          </a:solidFill>
                          <a:effectLst/>
                          <a:latin typeface="+mn-lt"/>
                          <a:ea typeface="+mn-ea"/>
                          <a:cs typeface="+mn-cs"/>
                        </a:rPr>
                        <a:t>(symbol)</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smtClean="0">
                          <a:solidFill>
                            <a:schemeClr val="dk1"/>
                          </a:solidFill>
                          <a:effectLst/>
                          <a:latin typeface="+mn-lt"/>
                          <a:ea typeface="+mn-ea"/>
                          <a:cs typeface="+mn-cs"/>
                        </a:rPr>
                        <a:t>TLS LE "Local Exec"</a:t>
                      </a:r>
                      <a:endParaRPr lang="zh-CN" alt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add</a:t>
                      </a:r>
                      <a:endParaRPr lang="zh-CN" altLang="en-US" dirty="0" smtClean="0"/>
                    </a:p>
                  </a:txBody>
                  <a:tcPr/>
                </a:tc>
              </a:tr>
              <a:tr h="370840">
                <a:tc>
                  <a:txBody>
                    <a:bodyPr/>
                    <a:lstStyle/>
                    <a:p>
                      <a:r>
                        <a:rPr lang="en-US" altLang="zh-CN" sz="1800" b="0" i="0" kern="1200" dirty="0" smtClean="0">
                          <a:solidFill>
                            <a:schemeClr val="dk1"/>
                          </a:solidFill>
                          <a:effectLst/>
                          <a:latin typeface="+mn-lt"/>
                          <a:ea typeface="+mn-ea"/>
                          <a:cs typeface="+mn-cs"/>
                        </a:rPr>
                        <a:t>%</a:t>
                      </a:r>
                      <a:r>
                        <a:rPr lang="en-US" altLang="zh-CN" sz="1800" b="0" i="0" kern="1200" dirty="0" err="1" smtClean="0">
                          <a:solidFill>
                            <a:schemeClr val="dk1"/>
                          </a:solidFill>
                          <a:effectLst/>
                          <a:latin typeface="+mn-lt"/>
                          <a:ea typeface="+mn-ea"/>
                          <a:cs typeface="+mn-cs"/>
                        </a:rPr>
                        <a:t>tls_ie_pcrel_hi</a:t>
                      </a:r>
                      <a:r>
                        <a:rPr lang="en-US" altLang="zh-CN" sz="1800" b="0" i="0" kern="1200" dirty="0" smtClean="0">
                          <a:solidFill>
                            <a:schemeClr val="dk1"/>
                          </a:solidFill>
                          <a:effectLst/>
                          <a:latin typeface="+mn-lt"/>
                          <a:ea typeface="+mn-ea"/>
                          <a:cs typeface="+mn-cs"/>
                        </a:rPr>
                        <a:t>(symbol) *</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smtClean="0">
                          <a:solidFill>
                            <a:schemeClr val="dk1"/>
                          </a:solidFill>
                          <a:effectLst/>
                          <a:latin typeface="+mn-lt"/>
                          <a:ea typeface="+mn-ea"/>
                          <a:cs typeface="+mn-cs"/>
                        </a:rPr>
                        <a:t>TLS IE "Initial Exec" (HI20)</a:t>
                      </a:r>
                      <a:endParaRPr lang="zh-CN" alt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auipc</a:t>
                      </a:r>
                      <a:endParaRPr lang="zh-CN" altLang="en-US" dirty="0" smtClean="0"/>
                    </a:p>
                  </a:txBody>
                  <a:tcPr/>
                </a:tc>
              </a:tr>
              <a:tr h="370840">
                <a:tc>
                  <a:txBody>
                    <a:bodyPr/>
                    <a:lstStyle/>
                    <a:p>
                      <a:r>
                        <a:rPr lang="en-US" altLang="zh-CN" sz="1800" b="0" i="0" kern="1200" dirty="0" smtClean="0">
                          <a:solidFill>
                            <a:schemeClr val="dk1"/>
                          </a:solidFill>
                          <a:effectLst/>
                          <a:latin typeface="+mn-lt"/>
                          <a:ea typeface="+mn-ea"/>
                          <a:cs typeface="+mn-cs"/>
                        </a:rPr>
                        <a:t>%</a:t>
                      </a:r>
                      <a:r>
                        <a:rPr lang="en-US" altLang="zh-CN" sz="1800" b="0" i="0" kern="1200" dirty="0" err="1" smtClean="0">
                          <a:solidFill>
                            <a:schemeClr val="dk1"/>
                          </a:solidFill>
                          <a:effectLst/>
                          <a:latin typeface="+mn-lt"/>
                          <a:ea typeface="+mn-ea"/>
                          <a:cs typeface="+mn-cs"/>
                        </a:rPr>
                        <a:t>tls_gd_pcrel_hi</a:t>
                      </a:r>
                      <a:r>
                        <a:rPr lang="en-US" altLang="zh-CN" sz="1800" b="0" i="0" kern="1200" dirty="0" smtClean="0">
                          <a:solidFill>
                            <a:schemeClr val="dk1"/>
                          </a:solidFill>
                          <a:effectLst/>
                          <a:latin typeface="+mn-lt"/>
                          <a:ea typeface="+mn-ea"/>
                          <a:cs typeface="+mn-cs"/>
                        </a:rPr>
                        <a:t>(symbol) *</a:t>
                      </a:r>
                      <a:endParaRPr lang="zh-CN" altLang="en-US" dirty="0"/>
                    </a:p>
                  </a:txBody>
                  <a:tcPr/>
                </a:tc>
                <a:tc>
                  <a:txBody>
                    <a:bodyPr/>
                    <a:lstStyle/>
                    <a:p>
                      <a:pPr algn="l"/>
                      <a:r>
                        <a:rPr lang="en-US" dirty="0">
                          <a:effectLst/>
                        </a:rPr>
                        <a:t>TLS GD "Global Dynamic" (HI20)</a:t>
                      </a:r>
                    </a:p>
                  </a:txBody>
                  <a:tcPr marL="123825" marR="123825" marT="5715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auipc</a:t>
                      </a:r>
                      <a:endParaRPr lang="zh-CN" altLang="en-US" dirty="0" smtClean="0"/>
                    </a:p>
                  </a:txBody>
                  <a:tcPr/>
                </a:tc>
              </a:tr>
              <a:tr h="370840">
                <a:tc>
                  <a:txBody>
                    <a:bodyPr/>
                    <a:lstStyle/>
                    <a:p>
                      <a:r>
                        <a:rPr lang="en-US" altLang="zh-CN" sz="1800" b="0" i="0" kern="1200" dirty="0" smtClean="0">
                          <a:solidFill>
                            <a:schemeClr val="dk1"/>
                          </a:solidFill>
                          <a:effectLst/>
                          <a:latin typeface="+mn-lt"/>
                          <a:ea typeface="+mn-ea"/>
                          <a:cs typeface="+mn-cs"/>
                        </a:rPr>
                        <a:t>%</a:t>
                      </a:r>
                      <a:r>
                        <a:rPr lang="en-US" altLang="zh-CN" sz="1800" b="0" i="0" kern="1200" dirty="0" err="1" smtClean="0">
                          <a:solidFill>
                            <a:schemeClr val="dk1"/>
                          </a:solidFill>
                          <a:effectLst/>
                          <a:latin typeface="+mn-lt"/>
                          <a:ea typeface="+mn-ea"/>
                          <a:cs typeface="+mn-cs"/>
                        </a:rPr>
                        <a:t>got_pcrel_hi</a:t>
                      </a:r>
                      <a:r>
                        <a:rPr lang="en-US" altLang="zh-CN" sz="1800" b="0" i="0" kern="1200" dirty="0" smtClean="0">
                          <a:solidFill>
                            <a:schemeClr val="dk1"/>
                          </a:solidFill>
                          <a:effectLst/>
                          <a:latin typeface="+mn-lt"/>
                          <a:ea typeface="+mn-ea"/>
                          <a:cs typeface="+mn-cs"/>
                        </a:rPr>
                        <a:t>(symbol) *</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smtClean="0">
                          <a:solidFill>
                            <a:schemeClr val="dk1"/>
                          </a:solidFill>
                          <a:effectLst/>
                          <a:latin typeface="+mn-lt"/>
                          <a:ea typeface="+mn-ea"/>
                          <a:cs typeface="+mn-cs"/>
                        </a:rPr>
                        <a:t>GOT PC-relative (HI20)</a:t>
                      </a:r>
                      <a:endParaRPr lang="zh-CN" alt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auipc</a:t>
                      </a:r>
                      <a:endParaRPr lang="zh-CN" altLang="en-US" dirty="0" smtClean="0"/>
                    </a:p>
                  </a:txBody>
                  <a:tcPr/>
                </a:tc>
              </a:tr>
            </a:tbl>
          </a:graphicData>
        </a:graphic>
      </p:graphicFrame>
    </p:spTree>
    <p:extLst>
      <p:ext uri="{BB962C8B-B14F-4D97-AF65-F5344CB8AC3E}">
        <p14:creationId xmlns:p14="http://schemas.microsoft.com/office/powerpoint/2010/main" val="25574882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开始本课程之前需要做的准备</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t>安装</a:t>
            </a:r>
            <a:r>
              <a:rPr lang="en-US" altLang="zh-CN" dirty="0" smtClean="0"/>
              <a:t>Ubuntu</a:t>
            </a:r>
            <a:r>
              <a:rPr lang="zh-CN" altLang="en-US" dirty="0" smtClean="0"/>
              <a:t>系统</a:t>
            </a:r>
            <a:endParaRPr lang="en-US" altLang="zh-CN" dirty="0" smtClean="0"/>
          </a:p>
          <a:p>
            <a:pPr lvl="1"/>
            <a:r>
              <a:rPr lang="en-US" altLang="zh-CN" dirty="0" smtClean="0"/>
              <a:t>WSL</a:t>
            </a:r>
          </a:p>
          <a:p>
            <a:pPr lvl="1"/>
            <a:r>
              <a:rPr lang="en-US" altLang="zh-CN" dirty="0" smtClean="0"/>
              <a:t>VMware</a:t>
            </a:r>
          </a:p>
          <a:p>
            <a:r>
              <a:rPr lang="en-US" altLang="zh-CN" dirty="0" err="1" smtClean="0"/>
              <a:t>Git</a:t>
            </a:r>
            <a:r>
              <a:rPr lang="zh-CN" altLang="en-US" dirty="0" smtClean="0"/>
              <a:t>的基本操作</a:t>
            </a:r>
            <a:endParaRPr lang="en-US" altLang="zh-CN" dirty="0" smtClean="0"/>
          </a:p>
          <a:p>
            <a:pPr lvl="1"/>
            <a:r>
              <a:rPr lang="en-US" altLang="zh-CN" dirty="0" err="1" smtClean="0"/>
              <a:t>git</a:t>
            </a:r>
            <a:r>
              <a:rPr lang="en-US" altLang="zh-CN" dirty="0"/>
              <a:t> </a:t>
            </a:r>
            <a:r>
              <a:rPr lang="en-US" altLang="zh-CN" dirty="0" smtClean="0"/>
              <a:t>clone, </a:t>
            </a:r>
            <a:r>
              <a:rPr lang="en-US" altLang="zh-CN" dirty="0" err="1" smtClean="0"/>
              <a:t>git</a:t>
            </a:r>
            <a:r>
              <a:rPr lang="en-US" altLang="zh-CN" dirty="0" smtClean="0"/>
              <a:t> diff, </a:t>
            </a:r>
            <a:r>
              <a:rPr lang="en-US" altLang="zh-CN" dirty="0" err="1" smtClean="0"/>
              <a:t>git</a:t>
            </a:r>
            <a:r>
              <a:rPr lang="en-US" altLang="zh-CN" dirty="0" smtClean="0"/>
              <a:t> status, </a:t>
            </a:r>
            <a:r>
              <a:rPr lang="en-US" altLang="zh-CN" dirty="0" err="1" smtClean="0"/>
              <a:t>git</a:t>
            </a:r>
            <a:r>
              <a:rPr lang="en-US" altLang="zh-CN" dirty="0" smtClean="0"/>
              <a:t> checkout</a:t>
            </a:r>
          </a:p>
          <a:p>
            <a:pPr lvl="1"/>
            <a:r>
              <a:rPr lang="en-US" altLang="zh-CN" dirty="0" smtClean="0"/>
              <a:t>……</a:t>
            </a:r>
          </a:p>
          <a:p>
            <a:r>
              <a:rPr lang="en-US" altLang="zh-CN" dirty="0" smtClean="0"/>
              <a:t>GitHub</a:t>
            </a:r>
            <a:endParaRPr lang="en-US" altLang="zh-CN" dirty="0"/>
          </a:p>
          <a:p>
            <a:pPr lvl="1"/>
            <a:r>
              <a:rPr lang="zh-CN" altLang="en-US" dirty="0" smtClean="0"/>
              <a:t>网页版使用界面</a:t>
            </a:r>
            <a:endParaRPr lang="en-US" altLang="zh-CN" dirty="0" smtClean="0"/>
          </a:p>
          <a:p>
            <a:pPr lvl="1"/>
            <a:r>
              <a:rPr lang="en-US" altLang="zh-CN" dirty="0" smtClean="0"/>
              <a:t>……</a:t>
            </a:r>
          </a:p>
          <a:p>
            <a:r>
              <a:rPr lang="en-US" altLang="zh-CN" dirty="0" smtClean="0"/>
              <a:t>Bash Shell</a:t>
            </a:r>
            <a:r>
              <a:rPr lang="zh-CN" altLang="en-US" dirty="0" smtClean="0"/>
              <a:t>的基本命令</a:t>
            </a:r>
            <a:endParaRPr lang="en-US" altLang="zh-CN" dirty="0" smtClean="0"/>
          </a:p>
          <a:p>
            <a:pPr lvl="1"/>
            <a:r>
              <a:rPr lang="en-US" altLang="zh-CN" dirty="0" smtClean="0"/>
              <a:t>ls, </a:t>
            </a:r>
            <a:r>
              <a:rPr lang="en-US" altLang="zh-CN" dirty="0" err="1" smtClean="0"/>
              <a:t>cp</a:t>
            </a:r>
            <a:r>
              <a:rPr lang="en-US" altLang="zh-CN" dirty="0" smtClean="0"/>
              <a:t>, mv, </a:t>
            </a:r>
            <a:r>
              <a:rPr lang="en-US" altLang="zh-CN" dirty="0" err="1" smtClean="0"/>
              <a:t>mkdir</a:t>
            </a:r>
            <a:r>
              <a:rPr lang="en-US" altLang="zh-CN" dirty="0" smtClean="0"/>
              <a:t>, vi</a:t>
            </a:r>
          </a:p>
          <a:p>
            <a:pPr lvl="1"/>
            <a:r>
              <a:rPr lang="en-US" altLang="zh-CN" dirty="0" smtClean="0"/>
              <a:t>……</a:t>
            </a:r>
          </a:p>
          <a:p>
            <a:pPr marL="457200" lvl="1" indent="0">
              <a:buNone/>
            </a:pPr>
            <a:endParaRPr lang="en-US" altLang="zh-CN" dirty="0"/>
          </a:p>
          <a:p>
            <a:endParaRPr lang="en-US" altLang="zh-CN" dirty="0"/>
          </a:p>
          <a:p>
            <a:pPr lvl="1"/>
            <a:endParaRPr lang="zh-CN" altLang="en-US" dirty="0"/>
          </a:p>
        </p:txBody>
      </p:sp>
    </p:spTree>
    <p:extLst>
      <p:ext uri="{BB962C8B-B14F-4D97-AF65-F5344CB8AC3E}">
        <p14:creationId xmlns:p14="http://schemas.microsoft.com/office/powerpoint/2010/main" val="2970573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链接</a:t>
            </a:r>
            <a:r>
              <a:rPr lang="zh-CN" altLang="en-US" dirty="0" smtClean="0"/>
              <a:t>器的作用</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符号解析</a:t>
            </a:r>
            <a:r>
              <a:rPr lang="en-US" altLang="zh-CN" dirty="0" smtClean="0"/>
              <a:t>(symbol resolution)</a:t>
            </a:r>
            <a:endParaRPr lang="en-US" altLang="zh-CN" dirty="0"/>
          </a:p>
          <a:p>
            <a:pPr lvl="1"/>
            <a:r>
              <a:rPr lang="zh-CN" altLang="en-US" dirty="0" smtClean="0"/>
              <a:t>目标文件定义和引用符号，每个符号对应于一个函数、一个全局变量或一个静态变量（即</a:t>
            </a:r>
            <a:r>
              <a:rPr lang="en-US" altLang="zh-CN" dirty="0" smtClean="0"/>
              <a:t>C</a:t>
            </a:r>
            <a:r>
              <a:rPr lang="zh-CN" altLang="en-US" dirty="0" smtClean="0"/>
              <a:t>语言中任何以</a:t>
            </a:r>
            <a:r>
              <a:rPr lang="en-US" altLang="zh-CN" dirty="0" smtClean="0"/>
              <a:t>static</a:t>
            </a:r>
            <a:r>
              <a:rPr lang="zh-CN" altLang="en-US" dirty="0" smtClean="0"/>
              <a:t>属性声明的变量）。符号解析的目的是将每个符号引用正好和一个符号定义关联起来。</a:t>
            </a:r>
            <a:endParaRPr lang="en-US" altLang="zh-CN" dirty="0" smtClean="0"/>
          </a:p>
          <a:p>
            <a:pPr lvl="1"/>
            <a:endParaRPr lang="en-US" altLang="zh-CN" dirty="0"/>
          </a:p>
          <a:p>
            <a:r>
              <a:rPr lang="zh-CN" altLang="en-US" dirty="0" smtClean="0"/>
              <a:t>重定位</a:t>
            </a:r>
            <a:r>
              <a:rPr lang="en-US" altLang="zh-CN" dirty="0" smtClean="0"/>
              <a:t>(relocation)</a:t>
            </a:r>
          </a:p>
          <a:p>
            <a:pPr lvl="1"/>
            <a:r>
              <a:rPr lang="zh-CN" altLang="en-US" dirty="0" smtClean="0"/>
              <a:t>编译器和汇编器生成从地址</a:t>
            </a:r>
            <a:r>
              <a:rPr lang="en-US" altLang="zh-CN" dirty="0" smtClean="0"/>
              <a:t>0</a:t>
            </a:r>
            <a:r>
              <a:rPr lang="zh-CN" altLang="en-US" dirty="0" smtClean="0"/>
              <a:t>开始的代码和数据节</a:t>
            </a:r>
            <a:r>
              <a:rPr lang="en-US" altLang="zh-CN" dirty="0" smtClean="0"/>
              <a:t>(section)</a:t>
            </a:r>
            <a:r>
              <a:rPr lang="zh-CN" altLang="en-US" dirty="0" smtClean="0"/>
              <a:t>。链接器通过把每个符号定义与内存位置关联起来，从而重定位这些节，然后修改所有对这些符号的引用，是的它们指向这个内存位置。链接器使用汇编器产生的重定位条目</a:t>
            </a:r>
            <a:r>
              <a:rPr lang="en-US" altLang="zh-CN" dirty="0" smtClean="0"/>
              <a:t>(relocation entry)</a:t>
            </a:r>
            <a:r>
              <a:rPr lang="zh-CN" altLang="en-US" dirty="0" smtClean="0"/>
              <a:t>的详细信息，不加甄别地执行这样的重定位。</a:t>
            </a:r>
            <a:endParaRPr lang="zh-CN" altLang="en-US" dirty="0"/>
          </a:p>
        </p:txBody>
      </p:sp>
    </p:spTree>
    <p:extLst>
      <p:ext uri="{BB962C8B-B14F-4D97-AF65-F5344CB8AC3E}">
        <p14:creationId xmlns:p14="http://schemas.microsoft.com/office/powerpoint/2010/main" val="1405447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a:t>
            </a:r>
            <a:r>
              <a:rPr lang="zh-CN" altLang="en-US" dirty="0" smtClean="0"/>
              <a:t>个</a:t>
            </a:r>
            <a:r>
              <a:rPr lang="zh-CN" altLang="en-US" dirty="0"/>
              <a:t>不</a:t>
            </a:r>
            <a:r>
              <a:rPr lang="zh-CN" altLang="en-US" dirty="0" smtClean="0"/>
              <a:t>简单</a:t>
            </a:r>
            <a:r>
              <a:rPr lang="zh-CN" altLang="en-US" dirty="0"/>
              <a:t>的例子</a:t>
            </a:r>
          </a:p>
        </p:txBody>
      </p:sp>
      <p:pic>
        <p:nvPicPr>
          <p:cNvPr id="7" name="图片 6"/>
          <p:cNvPicPr>
            <a:picLocks noChangeAspect="1"/>
          </p:cNvPicPr>
          <p:nvPr/>
        </p:nvPicPr>
        <p:blipFill>
          <a:blip r:embed="rId2"/>
          <a:stretch>
            <a:fillRect/>
          </a:stretch>
        </p:blipFill>
        <p:spPr>
          <a:xfrm>
            <a:off x="628650" y="1690689"/>
            <a:ext cx="3377234" cy="1192554"/>
          </a:xfrm>
          <a:prstGeom prst="rect">
            <a:avLst/>
          </a:prstGeom>
        </p:spPr>
      </p:pic>
      <p:pic>
        <p:nvPicPr>
          <p:cNvPr id="10" name="图片 9"/>
          <p:cNvPicPr>
            <a:picLocks noChangeAspect="1"/>
          </p:cNvPicPr>
          <p:nvPr/>
        </p:nvPicPr>
        <p:blipFill>
          <a:blip r:embed="rId3"/>
          <a:stretch>
            <a:fillRect/>
          </a:stretch>
        </p:blipFill>
        <p:spPr>
          <a:xfrm>
            <a:off x="628650" y="3148057"/>
            <a:ext cx="5683931" cy="3293565"/>
          </a:xfrm>
          <a:prstGeom prst="rect">
            <a:avLst/>
          </a:prstGeom>
        </p:spPr>
      </p:pic>
      <p:sp>
        <p:nvSpPr>
          <p:cNvPr id="11" name="文本框 10">
            <a:extLst>
              <a:ext uri="{FF2B5EF4-FFF2-40B4-BE49-F238E27FC236}">
                <a16:creationId xmlns="" xmlns:a16="http://schemas.microsoft.com/office/drawing/2014/main" id="{75030C7A-DCE0-470B-B048-3B5672F19341}"/>
              </a:ext>
            </a:extLst>
          </p:cNvPr>
          <p:cNvSpPr txBox="1"/>
          <p:nvPr/>
        </p:nvSpPr>
        <p:spPr>
          <a:xfrm>
            <a:off x="4112762" y="1690689"/>
            <a:ext cx="4876860" cy="1323439"/>
          </a:xfrm>
          <a:prstGeom prst="rect">
            <a:avLst/>
          </a:prstGeom>
          <a:noFill/>
          <a:ln>
            <a:solidFill>
              <a:schemeClr val="accent1"/>
            </a:solidFill>
          </a:ln>
        </p:spPr>
        <p:txBody>
          <a:bodyPr wrap="square" rtlCol="0">
            <a:spAutoFit/>
          </a:bodyPr>
          <a:lstStyle/>
          <a:p>
            <a:r>
              <a:rPr lang="zh-CN" altLang="en-US" sz="1600" dirty="0" smtClean="0"/>
              <a:t>链接器以一组可重定位目标文件和命令行参数作为输入，生成一个完全链接的、可以加载和运行的可执行目标文件作为输出。输入的可重定位目标文件由各种不同的代码和数据节组成，每一节都是一个连续的字节序列。</a:t>
            </a:r>
            <a:endParaRPr lang="en-US" altLang="zh-CN" sz="1600" dirty="0"/>
          </a:p>
        </p:txBody>
      </p:sp>
      <p:sp>
        <p:nvSpPr>
          <p:cNvPr id="12" name="文本框 11">
            <a:extLst>
              <a:ext uri="{FF2B5EF4-FFF2-40B4-BE49-F238E27FC236}">
                <a16:creationId xmlns="" xmlns:a16="http://schemas.microsoft.com/office/drawing/2014/main" id="{75030C7A-DCE0-470B-B048-3B5672F19341}"/>
              </a:ext>
            </a:extLst>
          </p:cNvPr>
          <p:cNvSpPr txBox="1"/>
          <p:nvPr/>
        </p:nvSpPr>
        <p:spPr>
          <a:xfrm>
            <a:off x="6312581" y="3148057"/>
            <a:ext cx="2677041" cy="1815882"/>
          </a:xfrm>
          <a:prstGeom prst="rect">
            <a:avLst/>
          </a:prstGeom>
          <a:noFill/>
          <a:ln>
            <a:solidFill>
              <a:schemeClr val="accent1"/>
            </a:solidFill>
          </a:ln>
        </p:spPr>
        <p:txBody>
          <a:bodyPr wrap="square" rtlCol="0">
            <a:spAutoFit/>
          </a:bodyPr>
          <a:lstStyle/>
          <a:p>
            <a:r>
              <a:rPr lang="zh-CN" altLang="en-US" sz="1600" dirty="0" smtClean="0"/>
              <a:t>左图中有两个数据标签</a:t>
            </a:r>
            <a:r>
              <a:rPr lang="en-US" altLang="zh-CN" sz="1600" dirty="0" smtClean="0"/>
              <a:t>(string1</a:t>
            </a:r>
            <a:r>
              <a:rPr lang="zh-CN" altLang="en-US" sz="1600" dirty="0" smtClean="0"/>
              <a:t>和</a:t>
            </a:r>
            <a:r>
              <a:rPr lang="en-US" altLang="zh-CN" sz="1600" dirty="0" smtClean="0"/>
              <a:t>string2)</a:t>
            </a:r>
            <a:r>
              <a:rPr lang="zh-CN" altLang="en-US" sz="1600" dirty="0" smtClean="0"/>
              <a:t>和两个代码标签</a:t>
            </a:r>
            <a:r>
              <a:rPr lang="en-US" altLang="zh-CN" sz="1600" dirty="0" smtClean="0"/>
              <a:t>(main</a:t>
            </a:r>
            <a:r>
              <a:rPr lang="zh-CN" altLang="en-US" sz="1600" dirty="0" smtClean="0"/>
              <a:t>和</a:t>
            </a:r>
            <a:r>
              <a:rPr lang="en-US" altLang="zh-CN" sz="1600" dirty="0" err="1" smtClean="0"/>
              <a:t>printf</a:t>
            </a:r>
            <a:r>
              <a:rPr lang="en-US" altLang="zh-CN" sz="1600" dirty="0" smtClean="0"/>
              <a:t>)</a:t>
            </a:r>
            <a:r>
              <a:rPr lang="zh-CN" altLang="en-US" sz="1600" dirty="0" smtClean="0"/>
              <a:t>需要重定位，由于在单个</a:t>
            </a:r>
            <a:r>
              <a:rPr lang="en-US" altLang="zh-CN" sz="1600" dirty="0" smtClean="0"/>
              <a:t>32</a:t>
            </a:r>
            <a:r>
              <a:rPr lang="zh-CN" altLang="en-US" sz="1600" dirty="0" smtClean="0"/>
              <a:t>位指令中很难指定一个</a:t>
            </a:r>
            <a:r>
              <a:rPr lang="en-US" altLang="zh-CN" sz="1600" dirty="0" smtClean="0"/>
              <a:t>32</a:t>
            </a:r>
            <a:r>
              <a:rPr lang="zh-CN" altLang="en-US" sz="1600" dirty="0" smtClean="0"/>
              <a:t>位的地址，</a:t>
            </a:r>
            <a:r>
              <a:rPr lang="en-US" altLang="zh-CN" sz="1600" dirty="0" smtClean="0"/>
              <a:t>RV32I</a:t>
            </a:r>
            <a:r>
              <a:rPr lang="zh-CN" altLang="en-US" sz="1600" dirty="0" smtClean="0"/>
              <a:t>的链接器通常需要为每个标签调整两条指令。</a:t>
            </a:r>
            <a:endParaRPr lang="en-US" altLang="zh-CN" sz="1600" dirty="0" smtClean="0"/>
          </a:p>
        </p:txBody>
      </p:sp>
    </p:spTree>
    <p:extLst>
      <p:ext uri="{BB962C8B-B14F-4D97-AF65-F5344CB8AC3E}">
        <p14:creationId xmlns:p14="http://schemas.microsoft.com/office/powerpoint/2010/main" val="18098242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a:t>
            </a:r>
            <a:r>
              <a:rPr lang="zh-CN" altLang="en-US" dirty="0" smtClean="0"/>
              <a:t>个</a:t>
            </a:r>
            <a:r>
              <a:rPr lang="zh-CN" altLang="en-US" dirty="0"/>
              <a:t>不</a:t>
            </a:r>
            <a:r>
              <a:rPr lang="zh-CN" altLang="en-US" dirty="0" smtClean="0"/>
              <a:t>简单</a:t>
            </a:r>
            <a:r>
              <a:rPr lang="zh-CN" altLang="en-US" dirty="0"/>
              <a:t>的例子</a:t>
            </a:r>
          </a:p>
        </p:txBody>
      </p:sp>
      <p:pic>
        <p:nvPicPr>
          <p:cNvPr id="7" name="图片 6"/>
          <p:cNvPicPr>
            <a:picLocks noChangeAspect="1"/>
          </p:cNvPicPr>
          <p:nvPr/>
        </p:nvPicPr>
        <p:blipFill>
          <a:blip r:embed="rId2"/>
          <a:stretch>
            <a:fillRect/>
          </a:stretch>
        </p:blipFill>
        <p:spPr>
          <a:xfrm>
            <a:off x="628650" y="1690689"/>
            <a:ext cx="3377234" cy="1192554"/>
          </a:xfrm>
          <a:prstGeom prst="rect">
            <a:avLst/>
          </a:prstGeom>
        </p:spPr>
      </p:pic>
      <p:sp>
        <p:nvSpPr>
          <p:cNvPr id="11" name="文本框 10">
            <a:extLst>
              <a:ext uri="{FF2B5EF4-FFF2-40B4-BE49-F238E27FC236}">
                <a16:creationId xmlns="" xmlns:a16="http://schemas.microsoft.com/office/drawing/2014/main" id="{75030C7A-DCE0-470B-B048-3B5672F19341}"/>
              </a:ext>
            </a:extLst>
          </p:cNvPr>
          <p:cNvSpPr txBox="1"/>
          <p:nvPr/>
        </p:nvSpPr>
        <p:spPr>
          <a:xfrm>
            <a:off x="4112762" y="1690689"/>
            <a:ext cx="4876860" cy="1323439"/>
          </a:xfrm>
          <a:prstGeom prst="rect">
            <a:avLst/>
          </a:prstGeom>
          <a:noFill/>
          <a:ln>
            <a:solidFill>
              <a:schemeClr val="accent1"/>
            </a:solidFill>
          </a:ln>
        </p:spPr>
        <p:txBody>
          <a:bodyPr wrap="square" rtlCol="0">
            <a:spAutoFit/>
          </a:bodyPr>
          <a:lstStyle/>
          <a:p>
            <a:r>
              <a:rPr lang="zh-CN" altLang="en-US" sz="1600" dirty="0" smtClean="0"/>
              <a:t>链接器以一组可重定位目标文件和命令行参数作为输入，生成一个完全链接的、可以加载和运行的可执行目标文件作为输出。输入的可重定位目标文件由各种不同的代码和数据节组成，每一节都是一个连续的字节序列。</a:t>
            </a:r>
            <a:endParaRPr lang="en-US" altLang="zh-CN" sz="1600" dirty="0"/>
          </a:p>
        </p:txBody>
      </p:sp>
      <p:sp>
        <p:nvSpPr>
          <p:cNvPr id="12" name="文本框 11">
            <a:extLst>
              <a:ext uri="{FF2B5EF4-FFF2-40B4-BE49-F238E27FC236}">
                <a16:creationId xmlns="" xmlns:a16="http://schemas.microsoft.com/office/drawing/2014/main" id="{75030C7A-DCE0-470B-B048-3B5672F19341}"/>
              </a:ext>
            </a:extLst>
          </p:cNvPr>
          <p:cNvSpPr txBox="1"/>
          <p:nvPr/>
        </p:nvSpPr>
        <p:spPr>
          <a:xfrm>
            <a:off x="4112763" y="3148057"/>
            <a:ext cx="4876860" cy="1323439"/>
          </a:xfrm>
          <a:prstGeom prst="rect">
            <a:avLst/>
          </a:prstGeom>
          <a:noFill/>
          <a:ln>
            <a:solidFill>
              <a:schemeClr val="accent1"/>
            </a:solidFill>
          </a:ln>
        </p:spPr>
        <p:txBody>
          <a:bodyPr wrap="square" rtlCol="0">
            <a:spAutoFit/>
          </a:bodyPr>
          <a:lstStyle/>
          <a:p>
            <a:r>
              <a:rPr lang="zh-CN" altLang="en-US" sz="1600" dirty="0"/>
              <a:t>左</a:t>
            </a:r>
            <a:r>
              <a:rPr lang="zh-CN" altLang="en-US" sz="1600" dirty="0" smtClean="0"/>
              <a:t>图是</a:t>
            </a:r>
            <a:r>
              <a:rPr lang="en-US" altLang="zh-CN" sz="1600" dirty="0" smtClean="0"/>
              <a:t>Hello World</a:t>
            </a:r>
            <a:r>
              <a:rPr lang="zh-CN" altLang="en-US" sz="1600" dirty="0" smtClean="0"/>
              <a:t>程序经过汇编后的重定位目标文件</a:t>
            </a:r>
            <a:r>
              <a:rPr lang="en-US" altLang="zh-CN" sz="1600" dirty="0" err="1" smtClean="0"/>
              <a:t>hello.o</a:t>
            </a:r>
            <a:r>
              <a:rPr lang="zh-CN" altLang="en-US" sz="1600" dirty="0" smtClean="0"/>
              <a:t>，位置</a:t>
            </a:r>
            <a:r>
              <a:rPr lang="en-US" altLang="zh-CN" sz="1600" dirty="0" smtClean="0"/>
              <a:t>0x8</a:t>
            </a:r>
            <a:r>
              <a:rPr lang="zh-CN" altLang="en-US" sz="1600" dirty="0" smtClean="0"/>
              <a:t>到</a:t>
            </a:r>
            <a:r>
              <a:rPr lang="en-US" altLang="zh-CN" sz="1600" dirty="0" smtClean="0"/>
              <a:t>0x1c</a:t>
            </a:r>
            <a:r>
              <a:rPr lang="zh-CN" altLang="en-US" sz="1600" dirty="0" smtClean="0"/>
              <a:t>这</a:t>
            </a:r>
            <a:r>
              <a:rPr lang="en-US" altLang="zh-CN" sz="1600" dirty="0" smtClean="0"/>
              <a:t>6</a:t>
            </a:r>
            <a:r>
              <a:rPr lang="zh-CN" altLang="en-US" sz="1600" dirty="0" smtClean="0"/>
              <a:t>条指令的地址字段为</a:t>
            </a:r>
            <a:r>
              <a:rPr lang="en-US" altLang="zh-CN" sz="1600" dirty="0" smtClean="0"/>
              <a:t>0</a:t>
            </a:r>
            <a:r>
              <a:rPr lang="zh-CN" altLang="en-US" sz="1600" dirty="0" smtClean="0"/>
              <a:t>，将在后面由链接器填充。目标文件的符号表记录了链接器所需要的标签和地址。从左图可以看出：数据标签需要调整</a:t>
            </a:r>
            <a:r>
              <a:rPr lang="en-US" altLang="zh-CN" sz="1600" dirty="0" err="1" smtClean="0"/>
              <a:t>lui</a:t>
            </a:r>
            <a:r>
              <a:rPr lang="zh-CN" altLang="en-US" sz="1600" dirty="0" smtClean="0"/>
              <a:t>和</a:t>
            </a:r>
            <a:r>
              <a:rPr lang="en-US" altLang="zh-CN" sz="1600" dirty="0" err="1" smtClean="0"/>
              <a:t>addi</a:t>
            </a:r>
            <a:r>
              <a:rPr lang="zh-CN" altLang="en-US" sz="1600" dirty="0" smtClean="0"/>
              <a:t>，代码标签需要调整</a:t>
            </a:r>
            <a:r>
              <a:rPr lang="en-US" altLang="zh-CN" sz="1600" dirty="0" err="1" smtClean="0"/>
              <a:t>auipc</a:t>
            </a:r>
            <a:r>
              <a:rPr lang="zh-CN" altLang="en-US" sz="1600" dirty="0" smtClean="0"/>
              <a:t>和</a:t>
            </a:r>
            <a:r>
              <a:rPr lang="en-US" altLang="zh-CN" sz="1600" dirty="0" err="1" smtClean="0"/>
              <a:t>jalr</a:t>
            </a:r>
            <a:r>
              <a:rPr lang="en-US" altLang="zh-CN" sz="1600" dirty="0"/>
              <a:t>.</a:t>
            </a:r>
          </a:p>
        </p:txBody>
      </p:sp>
      <p:pic>
        <p:nvPicPr>
          <p:cNvPr id="3" name="图片 2"/>
          <p:cNvPicPr>
            <a:picLocks noChangeAspect="1"/>
          </p:cNvPicPr>
          <p:nvPr/>
        </p:nvPicPr>
        <p:blipFill>
          <a:blip r:embed="rId3"/>
          <a:stretch>
            <a:fillRect/>
          </a:stretch>
        </p:blipFill>
        <p:spPr>
          <a:xfrm>
            <a:off x="628650" y="3148057"/>
            <a:ext cx="3377234" cy="3361190"/>
          </a:xfrm>
          <a:prstGeom prst="rect">
            <a:avLst/>
          </a:prstGeom>
        </p:spPr>
      </p:pic>
    </p:spTree>
    <p:extLst>
      <p:ext uri="{BB962C8B-B14F-4D97-AF65-F5344CB8AC3E}">
        <p14:creationId xmlns:p14="http://schemas.microsoft.com/office/powerpoint/2010/main" val="33304517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a:t>
            </a:r>
            <a:r>
              <a:rPr lang="zh-CN" altLang="en-US" dirty="0" smtClean="0"/>
              <a:t>个</a:t>
            </a:r>
            <a:r>
              <a:rPr lang="zh-CN" altLang="en-US" dirty="0"/>
              <a:t>不</a:t>
            </a:r>
            <a:r>
              <a:rPr lang="zh-CN" altLang="en-US" dirty="0" smtClean="0"/>
              <a:t>简单</a:t>
            </a:r>
            <a:r>
              <a:rPr lang="zh-CN" altLang="en-US" dirty="0"/>
              <a:t>的例子</a:t>
            </a:r>
          </a:p>
        </p:txBody>
      </p:sp>
      <p:pic>
        <p:nvPicPr>
          <p:cNvPr id="7" name="图片 6"/>
          <p:cNvPicPr>
            <a:picLocks noChangeAspect="1"/>
          </p:cNvPicPr>
          <p:nvPr/>
        </p:nvPicPr>
        <p:blipFill>
          <a:blip r:embed="rId2"/>
          <a:stretch>
            <a:fillRect/>
          </a:stretch>
        </p:blipFill>
        <p:spPr>
          <a:xfrm>
            <a:off x="628650" y="1690689"/>
            <a:ext cx="3377234" cy="1192554"/>
          </a:xfrm>
          <a:prstGeom prst="rect">
            <a:avLst/>
          </a:prstGeom>
        </p:spPr>
      </p:pic>
      <p:sp>
        <p:nvSpPr>
          <p:cNvPr id="11" name="文本框 10">
            <a:extLst>
              <a:ext uri="{FF2B5EF4-FFF2-40B4-BE49-F238E27FC236}">
                <a16:creationId xmlns="" xmlns:a16="http://schemas.microsoft.com/office/drawing/2014/main" id="{75030C7A-DCE0-470B-B048-3B5672F19341}"/>
              </a:ext>
            </a:extLst>
          </p:cNvPr>
          <p:cNvSpPr txBox="1"/>
          <p:nvPr/>
        </p:nvSpPr>
        <p:spPr>
          <a:xfrm>
            <a:off x="4112762" y="1690689"/>
            <a:ext cx="4876860" cy="1323439"/>
          </a:xfrm>
          <a:prstGeom prst="rect">
            <a:avLst/>
          </a:prstGeom>
          <a:noFill/>
          <a:ln>
            <a:solidFill>
              <a:schemeClr val="accent1"/>
            </a:solidFill>
          </a:ln>
        </p:spPr>
        <p:txBody>
          <a:bodyPr wrap="square" rtlCol="0">
            <a:spAutoFit/>
          </a:bodyPr>
          <a:lstStyle/>
          <a:p>
            <a:r>
              <a:rPr lang="zh-CN" altLang="en-US" sz="1600" dirty="0" smtClean="0"/>
              <a:t>链接器以一组可重定位目标文件和命令行参数作为输入，生成一个完全链接的、可以加载和运行的可执行目标文件作为输出。输入的可重定位目标文件由各种不同的代码和数据节组成，每一节都是一个连续的字节序列。</a:t>
            </a:r>
            <a:endParaRPr lang="en-US" altLang="zh-CN" sz="1600" dirty="0"/>
          </a:p>
        </p:txBody>
      </p:sp>
      <p:pic>
        <p:nvPicPr>
          <p:cNvPr id="9" name="内容占位符 8"/>
          <p:cNvPicPr>
            <a:picLocks noGrp="1" noChangeAspect="1"/>
          </p:cNvPicPr>
          <p:nvPr>
            <p:ph idx="1"/>
          </p:nvPr>
        </p:nvPicPr>
        <p:blipFill>
          <a:blip r:embed="rId3"/>
          <a:stretch>
            <a:fillRect/>
          </a:stretch>
        </p:blipFill>
        <p:spPr>
          <a:xfrm>
            <a:off x="628650" y="3148057"/>
            <a:ext cx="5209524" cy="2714286"/>
          </a:xfrm>
          <a:prstGeom prst="rect">
            <a:avLst/>
          </a:prstGeom>
        </p:spPr>
      </p:pic>
      <p:sp>
        <p:nvSpPr>
          <p:cNvPr id="14" name="文本框 13">
            <a:extLst>
              <a:ext uri="{FF2B5EF4-FFF2-40B4-BE49-F238E27FC236}">
                <a16:creationId xmlns="" xmlns:a16="http://schemas.microsoft.com/office/drawing/2014/main" id="{75030C7A-DCE0-470B-B048-3B5672F19341}"/>
              </a:ext>
            </a:extLst>
          </p:cNvPr>
          <p:cNvSpPr txBox="1"/>
          <p:nvPr/>
        </p:nvSpPr>
        <p:spPr>
          <a:xfrm>
            <a:off x="5925787" y="3148057"/>
            <a:ext cx="3063836" cy="1815882"/>
          </a:xfrm>
          <a:prstGeom prst="rect">
            <a:avLst/>
          </a:prstGeom>
          <a:noFill/>
          <a:ln>
            <a:solidFill>
              <a:schemeClr val="accent1"/>
            </a:solidFill>
          </a:ln>
        </p:spPr>
        <p:txBody>
          <a:bodyPr wrap="square" rtlCol="0">
            <a:spAutoFit/>
          </a:bodyPr>
          <a:lstStyle/>
          <a:p>
            <a:r>
              <a:rPr lang="zh-CN" altLang="en-US" sz="1600" dirty="0"/>
              <a:t>左</a:t>
            </a:r>
            <a:r>
              <a:rPr lang="zh-CN" altLang="en-US" sz="1600" dirty="0" smtClean="0"/>
              <a:t>图是</a:t>
            </a:r>
            <a:r>
              <a:rPr lang="en-US" altLang="zh-CN" sz="1600" dirty="0" smtClean="0"/>
              <a:t>Hello World</a:t>
            </a:r>
            <a:r>
              <a:rPr lang="zh-CN" altLang="en-US" sz="1600" dirty="0" smtClean="0"/>
              <a:t>程序经过链接后产生的</a:t>
            </a:r>
            <a:r>
              <a:rPr lang="en-US" altLang="zh-CN" sz="1600" dirty="0" err="1" smtClean="0"/>
              <a:t>a.out</a:t>
            </a:r>
            <a:r>
              <a:rPr lang="zh-CN" altLang="en-US" sz="1600" dirty="0" smtClean="0"/>
              <a:t>文件。与之前的重定位</a:t>
            </a:r>
            <a:r>
              <a:rPr lang="zh-CN" altLang="en-US" sz="1600" dirty="0"/>
              <a:t>目标文件</a:t>
            </a:r>
            <a:r>
              <a:rPr lang="en-US" altLang="zh-CN" sz="1600" dirty="0" err="1" smtClean="0"/>
              <a:t>hello.o</a:t>
            </a:r>
            <a:r>
              <a:rPr lang="zh-CN" altLang="en-US" sz="1600" dirty="0" smtClean="0"/>
              <a:t>相比，有两处修改：（</a:t>
            </a:r>
            <a:r>
              <a:rPr lang="en-US" altLang="zh-CN" sz="1600" dirty="0" smtClean="0"/>
              <a:t>1</a:t>
            </a:r>
            <a:r>
              <a:rPr lang="zh-CN" altLang="en-US" sz="1600" dirty="0" smtClean="0"/>
              <a:t>）</a:t>
            </a:r>
            <a:r>
              <a:rPr lang="en-US" altLang="zh-CN" sz="1600" dirty="0" smtClean="0"/>
              <a:t>main</a:t>
            </a:r>
            <a:r>
              <a:rPr lang="zh-CN" altLang="en-US" sz="1600" dirty="0" smtClean="0"/>
              <a:t>函数代码被赋予了一个新的地址字段；（</a:t>
            </a:r>
            <a:r>
              <a:rPr lang="en-US" altLang="zh-CN" sz="1600" dirty="0" smtClean="0"/>
              <a:t>2</a:t>
            </a:r>
            <a:r>
              <a:rPr lang="zh-CN" altLang="en-US" sz="1600" dirty="0" smtClean="0"/>
              <a:t>）</a:t>
            </a:r>
            <a:r>
              <a:rPr lang="zh-CN" altLang="en-US" sz="1600" dirty="0"/>
              <a:t>位置</a:t>
            </a:r>
            <a:r>
              <a:rPr lang="en-US" altLang="zh-CN" sz="1600" dirty="0"/>
              <a:t>0x8</a:t>
            </a:r>
            <a:r>
              <a:rPr lang="zh-CN" altLang="en-US" sz="1600" dirty="0"/>
              <a:t>到</a:t>
            </a:r>
            <a:r>
              <a:rPr lang="en-US" altLang="zh-CN" sz="1600" dirty="0"/>
              <a:t>0x1c</a:t>
            </a:r>
            <a:r>
              <a:rPr lang="zh-CN" altLang="en-US" sz="1600" dirty="0"/>
              <a:t>这</a:t>
            </a:r>
            <a:r>
              <a:rPr lang="en-US" altLang="zh-CN" sz="1600" dirty="0"/>
              <a:t>6</a:t>
            </a:r>
            <a:r>
              <a:rPr lang="zh-CN" altLang="en-US" sz="1600" dirty="0"/>
              <a:t>条指令的</a:t>
            </a:r>
            <a:r>
              <a:rPr lang="zh-CN" altLang="en-US" sz="1600" dirty="0" smtClean="0"/>
              <a:t>地址字段被重新赋值。</a:t>
            </a:r>
            <a:endParaRPr lang="en-US" altLang="zh-CN" sz="1600" dirty="0"/>
          </a:p>
        </p:txBody>
      </p:sp>
    </p:spTree>
    <p:extLst>
      <p:ext uri="{BB962C8B-B14F-4D97-AF65-F5344CB8AC3E}">
        <p14:creationId xmlns:p14="http://schemas.microsoft.com/office/powerpoint/2010/main" val="7592802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idx="1"/>
          </p:nvPr>
        </p:nvSpPr>
        <p:spPr/>
        <p:txBody>
          <a:bodyPr/>
          <a:lstStyle/>
          <a:p>
            <a:pPr marL="0" indent="0">
              <a:buNone/>
            </a:pPr>
            <a:endParaRPr lang="en-US" altLang="zh-CN" dirty="0"/>
          </a:p>
          <a:p>
            <a:pPr marL="0" indent="0">
              <a:buNone/>
            </a:pPr>
            <a:endParaRPr lang="en-US" altLang="zh-CN" dirty="0"/>
          </a:p>
          <a:p>
            <a:pPr marL="0" indent="0" algn="ctr">
              <a:buNone/>
            </a:pPr>
            <a:r>
              <a:rPr lang="en-US" altLang="zh-CN" dirty="0" smtClean="0"/>
              <a:t>Q &amp; A</a:t>
            </a:r>
            <a:endParaRPr lang="zh-CN" altLang="en-US" dirty="0"/>
          </a:p>
        </p:txBody>
      </p:sp>
    </p:spTree>
    <p:extLst>
      <p:ext uri="{BB962C8B-B14F-4D97-AF65-F5344CB8AC3E}">
        <p14:creationId xmlns:p14="http://schemas.microsoft.com/office/powerpoint/2010/main" val="6116340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3</a:t>
            </a:r>
            <a:r>
              <a:rPr lang="en-US" altLang="zh-CN" dirty="0" smtClean="0"/>
              <a:t> </a:t>
            </a:r>
            <a:r>
              <a:rPr lang="zh-CN" altLang="en-US" dirty="0" smtClean="0"/>
              <a:t>编译原理的基础知识</a:t>
            </a:r>
            <a:endParaRPr lang="zh-CN" altLang="en-US" dirty="0"/>
          </a:p>
        </p:txBody>
      </p:sp>
      <p:sp>
        <p:nvSpPr>
          <p:cNvPr id="3" name="副标题 2"/>
          <p:cNvSpPr>
            <a:spLocks noGrp="1"/>
          </p:cNvSpPr>
          <p:nvPr>
            <p:ph type="subTitle" idx="1"/>
          </p:nvPr>
        </p:nvSpPr>
        <p:spPr/>
        <p:txBody>
          <a:bodyPr/>
          <a:lstStyle/>
          <a:p>
            <a:r>
              <a:rPr lang="zh-CN" altLang="en-US" dirty="0"/>
              <a:t>潘志铭</a:t>
            </a:r>
          </a:p>
        </p:txBody>
      </p:sp>
    </p:spTree>
    <p:extLst>
      <p:ext uri="{BB962C8B-B14F-4D97-AF65-F5344CB8AC3E}">
        <p14:creationId xmlns:p14="http://schemas.microsoft.com/office/powerpoint/2010/main" val="14251823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3600" dirty="0" smtClean="0"/>
              <a:t>编译器的基础概念</a:t>
            </a:r>
            <a:endParaRPr lang="zh-CN" altLang="en-US" sz="3600" dirty="0"/>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1312958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编译器的作用</a:t>
            </a:r>
            <a:endParaRPr lang="zh-CN" altLang="en-US" dirty="0"/>
          </a:p>
        </p:txBody>
      </p:sp>
      <p:sp>
        <p:nvSpPr>
          <p:cNvPr id="3" name="内容占位符 2"/>
          <p:cNvSpPr>
            <a:spLocks noGrp="1"/>
          </p:cNvSpPr>
          <p:nvPr>
            <p:ph idx="1"/>
          </p:nvPr>
        </p:nvSpPr>
        <p:spPr/>
        <p:txBody>
          <a:bodyPr/>
          <a:lstStyle/>
          <a:p>
            <a:r>
              <a:rPr lang="zh-CN" altLang="en-US" dirty="0" smtClean="0"/>
              <a:t>什么是编译器？</a:t>
            </a:r>
            <a:endParaRPr lang="en-US" altLang="zh-CN" dirty="0" smtClean="0"/>
          </a:p>
          <a:p>
            <a:pPr lvl="1"/>
            <a:r>
              <a:rPr lang="zh-CN" altLang="en-US" dirty="0" smtClean="0"/>
              <a:t>编译器是一种工具，将一种语言编写的软件转换为另一种语言；</a:t>
            </a:r>
            <a:endParaRPr lang="en-US" altLang="zh-CN" dirty="0" smtClean="0"/>
          </a:p>
          <a:p>
            <a:pPr lvl="1"/>
            <a:r>
              <a:rPr lang="zh-CN" altLang="en-US" dirty="0" smtClean="0"/>
              <a:t>编译器将某种语言编写的程序作为输入，产生一个等价的程序作为输出；</a:t>
            </a:r>
            <a:endParaRPr lang="en-US" altLang="zh-CN" dirty="0" smtClean="0"/>
          </a:p>
          <a:p>
            <a:pPr lvl="1"/>
            <a:r>
              <a:rPr lang="en-US" altLang="zh-CN" dirty="0" smtClean="0"/>
              <a:t>C</a:t>
            </a:r>
            <a:r>
              <a:rPr lang="zh-CN" altLang="en-US" dirty="0" smtClean="0"/>
              <a:t>语言属于典型的编译型语言</a:t>
            </a:r>
            <a:endParaRPr lang="en-US" altLang="zh-CN" dirty="0" smtClean="0"/>
          </a:p>
          <a:p>
            <a:r>
              <a:rPr lang="zh-CN" altLang="en-US" dirty="0" smtClean="0"/>
              <a:t>什么是解释器？</a:t>
            </a:r>
            <a:endParaRPr lang="en-US" altLang="zh-CN" dirty="0" smtClean="0"/>
          </a:p>
          <a:p>
            <a:pPr lvl="1"/>
            <a:r>
              <a:rPr lang="zh-CN" altLang="en-US" dirty="0" smtClean="0"/>
              <a:t>解释器将一种可执行程序作为输入，对外输出该程序执行后的结果；</a:t>
            </a:r>
            <a:endParaRPr lang="en-US" altLang="zh-CN" dirty="0" smtClean="0"/>
          </a:p>
          <a:p>
            <a:pPr lvl="1"/>
            <a:r>
              <a:rPr lang="en-US" altLang="zh-CN" dirty="0" smtClean="0"/>
              <a:t>Python</a:t>
            </a:r>
            <a:r>
              <a:rPr lang="zh-CN" altLang="en-US" dirty="0" smtClean="0"/>
              <a:t>语言属于解释性语言</a:t>
            </a:r>
            <a:endParaRPr lang="zh-CN" altLang="en-US" dirty="0"/>
          </a:p>
        </p:txBody>
      </p:sp>
    </p:spTree>
    <p:extLst>
      <p:ext uri="{BB962C8B-B14F-4D97-AF65-F5344CB8AC3E}">
        <p14:creationId xmlns:p14="http://schemas.microsoft.com/office/powerpoint/2010/main" val="6202607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编译器的组成</a:t>
            </a:r>
            <a:endParaRPr lang="zh-CN" altLang="en-US" dirty="0"/>
          </a:p>
        </p:txBody>
      </p:sp>
      <p:sp>
        <p:nvSpPr>
          <p:cNvPr id="3" name="内容占位符 2"/>
          <p:cNvSpPr>
            <a:spLocks noGrp="1"/>
          </p:cNvSpPr>
          <p:nvPr>
            <p:ph idx="1"/>
          </p:nvPr>
        </p:nvSpPr>
        <p:spPr/>
        <p:txBody>
          <a:bodyPr/>
          <a:lstStyle/>
          <a:p>
            <a:r>
              <a:rPr lang="zh-CN" altLang="en-US" dirty="0" smtClean="0"/>
              <a:t>前端</a:t>
            </a:r>
            <a:endParaRPr lang="en-US" altLang="zh-CN" dirty="0" smtClean="0"/>
          </a:p>
          <a:p>
            <a:pPr lvl="1"/>
            <a:r>
              <a:rPr lang="zh-CN" altLang="en-US" dirty="0" smtClean="0"/>
              <a:t>预处理，词法分析，语法分析</a:t>
            </a:r>
            <a:endParaRPr lang="en-US" altLang="zh-CN" dirty="0" smtClean="0"/>
          </a:p>
          <a:p>
            <a:r>
              <a:rPr lang="zh-CN" altLang="en-US" dirty="0" smtClean="0"/>
              <a:t>中间表示</a:t>
            </a:r>
            <a:endParaRPr lang="en-US" altLang="zh-CN" dirty="0" smtClean="0"/>
          </a:p>
          <a:p>
            <a:pPr lvl="1"/>
            <a:r>
              <a:rPr lang="zh-CN" altLang="en-US" dirty="0"/>
              <a:t>抽象语法树，中间层代码形式，中间表示</a:t>
            </a:r>
            <a:r>
              <a:rPr lang="zh-CN" altLang="en-US" dirty="0" smtClean="0"/>
              <a:t>优化</a:t>
            </a:r>
            <a:endParaRPr lang="en-US" altLang="zh-CN" dirty="0" smtClean="0"/>
          </a:p>
          <a:p>
            <a:r>
              <a:rPr lang="zh-CN" altLang="en-US" dirty="0" smtClean="0"/>
              <a:t>后端</a:t>
            </a:r>
            <a:endParaRPr lang="en-US" altLang="zh-CN" dirty="0" smtClean="0"/>
          </a:p>
          <a:p>
            <a:pPr lvl="1"/>
            <a:r>
              <a:rPr lang="zh-CN" altLang="en-US" dirty="0" smtClean="0"/>
              <a:t>目标机器描述，指令选择，指令调度，寄存器分配，汇编代码生成</a:t>
            </a:r>
            <a:endParaRPr lang="en-US" altLang="zh-CN" dirty="0" smtClean="0"/>
          </a:p>
          <a:p>
            <a:pPr marL="457200" lvl="1" indent="0">
              <a:buNone/>
            </a:pPr>
            <a:endParaRPr lang="en-US" altLang="zh-CN" dirty="0"/>
          </a:p>
        </p:txBody>
      </p:sp>
      <p:sp>
        <p:nvSpPr>
          <p:cNvPr id="5" name="文本框 4"/>
          <p:cNvSpPr txBox="1"/>
          <p:nvPr/>
        </p:nvSpPr>
        <p:spPr>
          <a:xfrm>
            <a:off x="2446319" y="5142016"/>
            <a:ext cx="4162301" cy="1034947"/>
          </a:xfrm>
          <a:prstGeom prst="rect">
            <a:avLst/>
          </a:prstGeom>
          <a:noFill/>
          <a:ln>
            <a:solidFill>
              <a:schemeClr val="tx1"/>
            </a:solidFill>
          </a:ln>
        </p:spPr>
        <p:txBody>
          <a:bodyPr wrap="square" rtlCol="0">
            <a:spAutoFit/>
          </a:bodyPr>
          <a:lstStyle/>
          <a:p>
            <a:endParaRPr lang="zh-CN" altLang="en-US" dirty="0"/>
          </a:p>
        </p:txBody>
      </p:sp>
      <p:sp>
        <p:nvSpPr>
          <p:cNvPr id="6" name="文本框 5"/>
          <p:cNvSpPr txBox="1"/>
          <p:nvPr/>
        </p:nvSpPr>
        <p:spPr>
          <a:xfrm>
            <a:off x="2861954" y="5510151"/>
            <a:ext cx="676894" cy="369332"/>
          </a:xfrm>
          <a:prstGeom prst="rect">
            <a:avLst/>
          </a:prstGeom>
          <a:noFill/>
          <a:ln>
            <a:solidFill>
              <a:schemeClr val="tx1"/>
            </a:solidFill>
          </a:ln>
        </p:spPr>
        <p:txBody>
          <a:bodyPr wrap="square" rtlCol="0">
            <a:spAutoFit/>
          </a:bodyPr>
          <a:lstStyle/>
          <a:p>
            <a:r>
              <a:rPr lang="zh-CN" altLang="en-US" dirty="0" smtClean="0"/>
              <a:t>前端</a:t>
            </a:r>
            <a:endParaRPr lang="zh-CN" altLang="en-US" dirty="0"/>
          </a:p>
        </p:txBody>
      </p:sp>
      <p:sp>
        <p:nvSpPr>
          <p:cNvPr id="7" name="文本框 6"/>
          <p:cNvSpPr txBox="1"/>
          <p:nvPr/>
        </p:nvSpPr>
        <p:spPr>
          <a:xfrm>
            <a:off x="3936673" y="5510151"/>
            <a:ext cx="1181595" cy="369332"/>
          </a:xfrm>
          <a:prstGeom prst="rect">
            <a:avLst/>
          </a:prstGeom>
          <a:noFill/>
          <a:ln>
            <a:solidFill>
              <a:schemeClr val="tx1"/>
            </a:solidFill>
          </a:ln>
        </p:spPr>
        <p:txBody>
          <a:bodyPr wrap="square" rtlCol="0">
            <a:spAutoFit/>
          </a:bodyPr>
          <a:lstStyle/>
          <a:p>
            <a:r>
              <a:rPr lang="zh-CN" altLang="en-US" dirty="0" smtClean="0"/>
              <a:t>中间表示</a:t>
            </a:r>
            <a:endParaRPr lang="zh-CN" altLang="en-US" dirty="0"/>
          </a:p>
        </p:txBody>
      </p:sp>
      <p:sp>
        <p:nvSpPr>
          <p:cNvPr id="8" name="文本框 7"/>
          <p:cNvSpPr txBox="1"/>
          <p:nvPr/>
        </p:nvSpPr>
        <p:spPr>
          <a:xfrm>
            <a:off x="5516093" y="5510151"/>
            <a:ext cx="676894" cy="369332"/>
          </a:xfrm>
          <a:prstGeom prst="rect">
            <a:avLst/>
          </a:prstGeom>
          <a:noFill/>
          <a:ln>
            <a:solidFill>
              <a:schemeClr val="tx1"/>
            </a:solidFill>
          </a:ln>
        </p:spPr>
        <p:txBody>
          <a:bodyPr wrap="square" rtlCol="0">
            <a:spAutoFit/>
          </a:bodyPr>
          <a:lstStyle/>
          <a:p>
            <a:r>
              <a:rPr lang="zh-CN" altLang="en-US" dirty="0"/>
              <a:t>后</a:t>
            </a:r>
            <a:r>
              <a:rPr lang="zh-CN" altLang="en-US" dirty="0" smtClean="0"/>
              <a:t>端</a:t>
            </a:r>
            <a:endParaRPr lang="zh-CN" altLang="en-US" dirty="0"/>
          </a:p>
        </p:txBody>
      </p:sp>
      <p:sp>
        <p:nvSpPr>
          <p:cNvPr id="9" name="文本框 8"/>
          <p:cNvSpPr txBox="1"/>
          <p:nvPr/>
        </p:nvSpPr>
        <p:spPr>
          <a:xfrm>
            <a:off x="1169715" y="5474823"/>
            <a:ext cx="878779" cy="369332"/>
          </a:xfrm>
          <a:prstGeom prst="rect">
            <a:avLst/>
          </a:prstGeom>
          <a:noFill/>
          <a:ln>
            <a:solidFill>
              <a:schemeClr val="bg1"/>
            </a:solidFill>
          </a:ln>
        </p:spPr>
        <p:txBody>
          <a:bodyPr wrap="square" rtlCol="0">
            <a:spAutoFit/>
          </a:bodyPr>
          <a:lstStyle/>
          <a:p>
            <a:r>
              <a:rPr lang="zh-CN" altLang="en-US" dirty="0" smtClean="0"/>
              <a:t>源程序</a:t>
            </a:r>
            <a:endParaRPr lang="zh-CN" altLang="en-US" dirty="0"/>
          </a:p>
        </p:txBody>
      </p:sp>
      <p:sp>
        <p:nvSpPr>
          <p:cNvPr id="10" name="文本框 9"/>
          <p:cNvSpPr txBox="1"/>
          <p:nvPr/>
        </p:nvSpPr>
        <p:spPr>
          <a:xfrm>
            <a:off x="7089570" y="5510151"/>
            <a:ext cx="1270659" cy="369332"/>
          </a:xfrm>
          <a:prstGeom prst="rect">
            <a:avLst/>
          </a:prstGeom>
          <a:noFill/>
          <a:ln>
            <a:solidFill>
              <a:schemeClr val="bg1"/>
            </a:solidFill>
          </a:ln>
        </p:spPr>
        <p:txBody>
          <a:bodyPr wrap="square" rtlCol="0">
            <a:spAutoFit/>
          </a:bodyPr>
          <a:lstStyle/>
          <a:p>
            <a:r>
              <a:rPr lang="zh-CN" altLang="en-US" dirty="0" smtClean="0"/>
              <a:t>目标程序</a:t>
            </a:r>
            <a:endParaRPr lang="zh-CN" altLang="en-US" dirty="0"/>
          </a:p>
        </p:txBody>
      </p:sp>
      <p:cxnSp>
        <p:nvCxnSpPr>
          <p:cNvPr id="12" name="直接箭头连接符 11"/>
          <p:cNvCxnSpPr>
            <a:stCxn id="9" idx="3"/>
            <a:endCxn id="5" idx="1"/>
          </p:cNvCxnSpPr>
          <p:nvPr/>
        </p:nvCxnSpPr>
        <p:spPr>
          <a:xfrm>
            <a:off x="2048494" y="5659489"/>
            <a:ext cx="3978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3538848" y="5694817"/>
            <a:ext cx="397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endCxn id="8" idx="1"/>
          </p:cNvCxnSpPr>
          <p:nvPr/>
        </p:nvCxnSpPr>
        <p:spPr>
          <a:xfrm>
            <a:off x="5118268" y="5694817"/>
            <a:ext cx="397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5" idx="3"/>
          </p:cNvCxnSpPr>
          <p:nvPr/>
        </p:nvCxnSpPr>
        <p:spPr>
          <a:xfrm flipV="1">
            <a:off x="6608620" y="5659489"/>
            <a:ext cx="5046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2832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流行的编译器版本</a:t>
            </a:r>
            <a:r>
              <a:rPr lang="en-US" altLang="zh-CN" dirty="0" smtClean="0"/>
              <a:t>---GCC</a:t>
            </a:r>
            <a:endParaRPr lang="zh-CN" altLang="en-US" dirty="0"/>
          </a:p>
        </p:txBody>
      </p:sp>
      <p:sp>
        <p:nvSpPr>
          <p:cNvPr id="3" name="内容占位符 2"/>
          <p:cNvSpPr>
            <a:spLocks noGrp="1"/>
          </p:cNvSpPr>
          <p:nvPr>
            <p:ph idx="1"/>
          </p:nvPr>
        </p:nvSpPr>
        <p:spPr/>
        <p:txBody>
          <a:bodyPr/>
          <a:lstStyle/>
          <a:p>
            <a:r>
              <a:rPr lang="zh-CN" altLang="en-US" dirty="0" smtClean="0"/>
              <a:t>什么是</a:t>
            </a:r>
            <a:r>
              <a:rPr lang="en-US" altLang="zh-CN" dirty="0" smtClean="0"/>
              <a:t>GCC</a:t>
            </a:r>
            <a:r>
              <a:rPr lang="zh-CN" altLang="en-US" dirty="0" smtClean="0"/>
              <a:t>？</a:t>
            </a:r>
            <a:endParaRPr lang="en-US" altLang="zh-CN" dirty="0" smtClean="0"/>
          </a:p>
          <a:p>
            <a:pPr lvl="1"/>
            <a:r>
              <a:rPr lang="en-US" altLang="zh-CN" dirty="0" smtClean="0"/>
              <a:t>GCC </a:t>
            </a:r>
            <a:r>
              <a:rPr lang="zh-CN" altLang="en-US" dirty="0"/>
              <a:t>是 </a:t>
            </a:r>
            <a:r>
              <a:rPr lang="en-US" altLang="zh-CN" dirty="0"/>
              <a:t>GNU </a:t>
            </a:r>
            <a:r>
              <a:rPr lang="zh-CN" altLang="en-US" dirty="0"/>
              <a:t>开发的程序语言</a:t>
            </a:r>
            <a:r>
              <a:rPr lang="zh-CN" altLang="en-US" dirty="0" smtClean="0"/>
              <a:t>编译器</a:t>
            </a:r>
            <a:r>
              <a:rPr lang="zh-CN" altLang="en-US" dirty="0"/>
              <a:t>。</a:t>
            </a:r>
            <a:r>
              <a:rPr lang="zh-CN" altLang="en-US" dirty="0" smtClean="0"/>
              <a:t>它</a:t>
            </a:r>
            <a:r>
              <a:rPr lang="zh-CN" altLang="en-US" dirty="0"/>
              <a:t>是一组在 </a:t>
            </a:r>
            <a:r>
              <a:rPr lang="en-US" altLang="zh-CN" dirty="0"/>
              <a:t>GNU </a:t>
            </a:r>
            <a:r>
              <a:rPr lang="zh-CN" altLang="en-US" dirty="0"/>
              <a:t>通用公共许可证 </a:t>
            </a:r>
            <a:r>
              <a:rPr lang="en-US" altLang="zh-CN" dirty="0"/>
              <a:t>(GPL) </a:t>
            </a:r>
            <a:r>
              <a:rPr lang="zh-CN" altLang="en-US" dirty="0"/>
              <a:t>和 </a:t>
            </a:r>
            <a:r>
              <a:rPr lang="en-US" altLang="zh-CN" dirty="0"/>
              <a:t>GNU </a:t>
            </a:r>
            <a:r>
              <a:rPr lang="zh-CN" altLang="en-US" dirty="0"/>
              <a:t>宽松通用公共许可证 </a:t>
            </a:r>
            <a:r>
              <a:rPr lang="en-US" altLang="zh-CN" dirty="0"/>
              <a:t>(LGPL) </a:t>
            </a:r>
            <a:r>
              <a:rPr lang="zh-CN" altLang="en-US" dirty="0"/>
              <a:t>下发布的免费软件。它是 </a:t>
            </a:r>
            <a:r>
              <a:rPr lang="en-US" altLang="zh-CN" dirty="0"/>
              <a:t>GNU </a:t>
            </a:r>
            <a:r>
              <a:rPr lang="zh-CN" altLang="en-US" dirty="0"/>
              <a:t>和 </a:t>
            </a:r>
            <a:r>
              <a:rPr lang="en-US" altLang="zh-CN" dirty="0"/>
              <a:t>Linux </a:t>
            </a:r>
            <a:r>
              <a:rPr lang="zh-CN" altLang="en-US" dirty="0"/>
              <a:t>系统的官方编译器，也是编译和创建其他 </a:t>
            </a:r>
            <a:r>
              <a:rPr lang="en-US" altLang="zh-CN" dirty="0"/>
              <a:t>UNIX </a:t>
            </a:r>
            <a:r>
              <a:rPr lang="zh-CN" altLang="en-US" dirty="0"/>
              <a:t>操作系统的主要</a:t>
            </a:r>
            <a:r>
              <a:rPr lang="zh-CN" altLang="en-US" dirty="0" smtClean="0"/>
              <a:t>编译器</a:t>
            </a:r>
            <a:r>
              <a:rPr lang="zh-CN" altLang="en-US" dirty="0"/>
              <a:t>。</a:t>
            </a:r>
          </a:p>
        </p:txBody>
      </p:sp>
      <p:pic>
        <p:nvPicPr>
          <p:cNvPr id="4" name="图片 3"/>
          <p:cNvPicPr>
            <a:picLocks noChangeAspect="1"/>
          </p:cNvPicPr>
          <p:nvPr/>
        </p:nvPicPr>
        <p:blipFill>
          <a:blip r:embed="rId2"/>
          <a:stretch>
            <a:fillRect/>
          </a:stretch>
        </p:blipFill>
        <p:spPr>
          <a:xfrm>
            <a:off x="2291814" y="3927289"/>
            <a:ext cx="4782241" cy="2249674"/>
          </a:xfrm>
          <a:prstGeom prst="rect">
            <a:avLst/>
          </a:prstGeom>
        </p:spPr>
      </p:pic>
    </p:spTree>
    <p:extLst>
      <p:ext uri="{BB962C8B-B14F-4D97-AF65-F5344CB8AC3E}">
        <p14:creationId xmlns:p14="http://schemas.microsoft.com/office/powerpoint/2010/main" val="2597490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3600" dirty="0" smtClean="0"/>
              <a:t>RISC-V</a:t>
            </a:r>
            <a:r>
              <a:rPr lang="zh-CN" altLang="en-US" sz="3600" dirty="0" smtClean="0"/>
              <a:t>介绍</a:t>
            </a:r>
            <a:endParaRPr lang="zh-CN" altLang="en-US" sz="3600" dirty="0"/>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2518028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流行的编译器版本</a:t>
            </a:r>
            <a:r>
              <a:rPr lang="en-US" altLang="zh-CN" dirty="0" smtClean="0"/>
              <a:t>---LLVM</a:t>
            </a:r>
            <a:endParaRPr lang="zh-CN" altLang="en-US" dirty="0"/>
          </a:p>
        </p:txBody>
      </p:sp>
      <p:sp>
        <p:nvSpPr>
          <p:cNvPr id="3" name="内容占位符 2"/>
          <p:cNvSpPr>
            <a:spLocks noGrp="1"/>
          </p:cNvSpPr>
          <p:nvPr>
            <p:ph idx="1"/>
          </p:nvPr>
        </p:nvSpPr>
        <p:spPr/>
        <p:txBody>
          <a:bodyPr/>
          <a:lstStyle/>
          <a:p>
            <a:r>
              <a:rPr lang="zh-CN" altLang="en-US" dirty="0" smtClean="0"/>
              <a:t>什么是</a:t>
            </a:r>
            <a:r>
              <a:rPr lang="en-US" altLang="zh-CN" dirty="0" smtClean="0"/>
              <a:t>LLVM</a:t>
            </a:r>
            <a:r>
              <a:rPr lang="zh-CN" altLang="en-US" dirty="0" smtClean="0"/>
              <a:t>？</a:t>
            </a:r>
            <a:endParaRPr lang="en-US" altLang="zh-CN" dirty="0" smtClean="0"/>
          </a:p>
          <a:p>
            <a:pPr lvl="1"/>
            <a:r>
              <a:rPr lang="en-US" altLang="zh-CN" dirty="0" smtClean="0"/>
              <a:t>LLVM </a:t>
            </a:r>
            <a:r>
              <a:rPr lang="zh-CN" altLang="en-US" dirty="0"/>
              <a:t>包含一系列模块化的编译器组件和工具</a:t>
            </a:r>
            <a:r>
              <a:rPr lang="zh-CN" altLang="en-US" dirty="0" smtClean="0"/>
              <a:t>链。准确来说，它本身不是一个编译器，而是一个编译器框架，用于开发编译器的前端和后端。</a:t>
            </a:r>
            <a:r>
              <a:rPr lang="en-US" altLang="zh-CN" dirty="0"/>
              <a:t>Clang </a:t>
            </a:r>
            <a:r>
              <a:rPr lang="zh-CN" altLang="en-US" dirty="0"/>
              <a:t>是一</a:t>
            </a:r>
            <a:r>
              <a:rPr lang="zh-CN" altLang="en-US" dirty="0" smtClean="0"/>
              <a:t>个</a:t>
            </a:r>
            <a:r>
              <a:rPr lang="zh-CN" altLang="en-US" dirty="0"/>
              <a:t>支持</a:t>
            </a:r>
            <a:r>
              <a:rPr lang="zh-CN" altLang="en-US" dirty="0" smtClean="0"/>
              <a:t> </a:t>
            </a:r>
            <a:r>
              <a:rPr lang="en-US" altLang="zh-CN" dirty="0" smtClean="0"/>
              <a:t>C/C++/Objective-C/Objective-C++</a:t>
            </a:r>
            <a:r>
              <a:rPr lang="zh-CN" altLang="en-US" dirty="0" smtClean="0"/>
              <a:t>的编译器</a:t>
            </a:r>
            <a:r>
              <a:rPr lang="zh-CN" altLang="en-US" dirty="0"/>
              <a:t>，它基于 </a:t>
            </a:r>
            <a:r>
              <a:rPr lang="en-US" altLang="zh-CN" dirty="0"/>
              <a:t>LLVM </a:t>
            </a:r>
            <a:r>
              <a:rPr lang="zh-CN" altLang="en-US" dirty="0"/>
              <a:t>用 </a:t>
            </a:r>
            <a:r>
              <a:rPr lang="en-US" altLang="zh-CN" dirty="0"/>
              <a:t>C++ </a:t>
            </a:r>
            <a:r>
              <a:rPr lang="zh-CN" altLang="en-US" dirty="0"/>
              <a:t>构建</a:t>
            </a:r>
            <a:r>
              <a:rPr lang="zh-CN" altLang="en-US" dirty="0" smtClean="0"/>
              <a:t>，</a:t>
            </a:r>
            <a:r>
              <a:rPr lang="zh-CN" altLang="en-US" dirty="0"/>
              <a:t>并在 </a:t>
            </a:r>
            <a:r>
              <a:rPr lang="en-US" altLang="zh-CN" dirty="0"/>
              <a:t>Apache 2.0 </a:t>
            </a:r>
            <a:r>
              <a:rPr lang="zh-CN" altLang="en-US" dirty="0"/>
              <a:t>许可下发布</a:t>
            </a:r>
            <a:r>
              <a:rPr lang="zh-CN" altLang="en-US" dirty="0" smtClean="0"/>
              <a:t>。</a:t>
            </a:r>
            <a:endParaRPr lang="zh-CN" altLang="en-US" dirty="0"/>
          </a:p>
        </p:txBody>
      </p:sp>
      <p:pic>
        <p:nvPicPr>
          <p:cNvPr id="4" name="图片 3"/>
          <p:cNvPicPr>
            <a:picLocks noChangeAspect="1"/>
          </p:cNvPicPr>
          <p:nvPr/>
        </p:nvPicPr>
        <p:blipFill>
          <a:blip r:embed="rId2"/>
          <a:stretch>
            <a:fillRect/>
          </a:stretch>
        </p:blipFill>
        <p:spPr>
          <a:xfrm>
            <a:off x="1736846" y="4100725"/>
            <a:ext cx="5670307" cy="2359456"/>
          </a:xfrm>
          <a:prstGeom prst="rect">
            <a:avLst/>
          </a:prstGeom>
        </p:spPr>
      </p:pic>
    </p:spTree>
    <p:extLst>
      <p:ext uri="{BB962C8B-B14F-4D97-AF65-F5344CB8AC3E}">
        <p14:creationId xmlns:p14="http://schemas.microsoft.com/office/powerpoint/2010/main" val="33431625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3600" dirty="0" smtClean="0"/>
              <a:t>编译原理的基础概念</a:t>
            </a:r>
            <a:endParaRPr lang="zh-CN" altLang="en-US" sz="3600" dirty="0"/>
          </a:p>
        </p:txBody>
      </p:sp>
      <p:sp>
        <p:nvSpPr>
          <p:cNvPr id="3" name="副标题 2"/>
          <p:cNvSpPr>
            <a:spLocks noGrp="1"/>
          </p:cNvSpPr>
          <p:nvPr>
            <p:ph type="subTitle" idx="1"/>
          </p:nvPr>
        </p:nvSpPr>
        <p:spPr/>
        <p:txBody>
          <a:bodyPr/>
          <a:lstStyle/>
          <a:p>
            <a:r>
              <a:rPr lang="en-US" altLang="zh-CN" dirty="0" smtClean="0"/>
              <a:t>--- </a:t>
            </a:r>
            <a:r>
              <a:rPr lang="zh-CN" altLang="en-US" dirty="0" smtClean="0"/>
              <a:t>编译器前端</a:t>
            </a:r>
            <a:endParaRPr lang="zh-CN" altLang="en-US" dirty="0"/>
          </a:p>
        </p:txBody>
      </p:sp>
    </p:spTree>
    <p:extLst>
      <p:ext uri="{BB962C8B-B14F-4D97-AF65-F5344CB8AC3E}">
        <p14:creationId xmlns:p14="http://schemas.microsoft.com/office/powerpoint/2010/main" val="41673129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词法分析</a:t>
            </a:r>
            <a:endParaRPr lang="zh-CN" altLang="en-US" dirty="0"/>
          </a:p>
        </p:txBody>
      </p:sp>
      <p:sp>
        <p:nvSpPr>
          <p:cNvPr id="3" name="内容占位符 2"/>
          <p:cNvSpPr>
            <a:spLocks noGrp="1"/>
          </p:cNvSpPr>
          <p:nvPr>
            <p:ph idx="1"/>
          </p:nvPr>
        </p:nvSpPr>
        <p:spPr/>
        <p:txBody>
          <a:bodyPr/>
          <a:lstStyle/>
          <a:p>
            <a:r>
              <a:rPr lang="zh-CN" altLang="en-US" dirty="0" smtClean="0"/>
              <a:t>词法单词</a:t>
            </a:r>
            <a:endParaRPr lang="en-US" altLang="zh-CN" dirty="0" smtClean="0"/>
          </a:p>
          <a:p>
            <a:pPr lvl="1"/>
            <a:r>
              <a:rPr lang="zh-CN" altLang="en-US" dirty="0" smtClean="0">
                <a:solidFill>
                  <a:schemeClr val="accent5"/>
                </a:solidFill>
              </a:rPr>
              <a:t>词法分析器</a:t>
            </a:r>
            <a:r>
              <a:rPr lang="zh-CN" altLang="en-US" dirty="0" smtClean="0"/>
              <a:t>以字符流作为输入，生成一系列名字，关键字和标点符号，同时抛弃单词之间的空白符合注释</a:t>
            </a:r>
            <a:endParaRPr lang="en-US" altLang="zh-CN" dirty="0" smtClean="0"/>
          </a:p>
          <a:p>
            <a:pPr lvl="1"/>
            <a:r>
              <a:rPr lang="zh-CN" altLang="en-US" dirty="0" smtClean="0">
                <a:solidFill>
                  <a:schemeClr val="accent5"/>
                </a:solidFill>
              </a:rPr>
              <a:t>词法单词</a:t>
            </a:r>
            <a:r>
              <a:rPr lang="zh-CN" altLang="en-US" dirty="0" smtClean="0"/>
              <a:t>是字符组成的序列，它可以看成是程序设计语言的文法单位，并且可以归为有限的几组单词类型。</a:t>
            </a:r>
            <a:endParaRPr lang="en-US" altLang="zh-CN" dirty="0" smtClean="0"/>
          </a:p>
          <a:p>
            <a:pPr lvl="1"/>
            <a:endParaRPr lang="zh-CN" altLang="en-US" dirty="0"/>
          </a:p>
        </p:txBody>
      </p:sp>
      <p:pic>
        <p:nvPicPr>
          <p:cNvPr id="4" name="图片 3"/>
          <p:cNvPicPr>
            <a:picLocks noChangeAspect="1"/>
          </p:cNvPicPr>
          <p:nvPr/>
        </p:nvPicPr>
        <p:blipFill>
          <a:blip r:embed="rId2"/>
          <a:stretch>
            <a:fillRect/>
          </a:stretch>
        </p:blipFill>
        <p:spPr>
          <a:xfrm>
            <a:off x="1450418" y="4088509"/>
            <a:ext cx="6885714" cy="1409524"/>
          </a:xfrm>
          <a:prstGeom prst="rect">
            <a:avLst/>
          </a:prstGeom>
        </p:spPr>
      </p:pic>
    </p:spTree>
    <p:extLst>
      <p:ext uri="{BB962C8B-B14F-4D97-AF65-F5344CB8AC3E}">
        <p14:creationId xmlns:p14="http://schemas.microsoft.com/office/powerpoint/2010/main" val="42542818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词法分析</a:t>
            </a:r>
          </a:p>
        </p:txBody>
      </p:sp>
      <p:sp>
        <p:nvSpPr>
          <p:cNvPr id="3" name="内容占位符 2"/>
          <p:cNvSpPr>
            <a:spLocks noGrp="1"/>
          </p:cNvSpPr>
          <p:nvPr>
            <p:ph idx="1"/>
          </p:nvPr>
        </p:nvSpPr>
        <p:spPr/>
        <p:txBody>
          <a:bodyPr/>
          <a:lstStyle/>
          <a:p>
            <a:r>
              <a:rPr lang="zh-CN" altLang="en-US" dirty="0" smtClean="0"/>
              <a:t>词法单词</a:t>
            </a:r>
            <a:endParaRPr lang="en-US" altLang="zh-CN" dirty="0" smtClean="0"/>
          </a:p>
          <a:p>
            <a:pPr lvl="1"/>
            <a:endParaRPr lang="zh-CN" altLang="en-US" dirty="0"/>
          </a:p>
        </p:txBody>
      </p:sp>
      <p:pic>
        <p:nvPicPr>
          <p:cNvPr id="4" name="图片 3"/>
          <p:cNvPicPr>
            <a:picLocks noChangeAspect="1"/>
          </p:cNvPicPr>
          <p:nvPr/>
        </p:nvPicPr>
        <p:blipFill>
          <a:blip r:embed="rId2"/>
          <a:stretch>
            <a:fillRect/>
          </a:stretch>
        </p:blipFill>
        <p:spPr>
          <a:xfrm>
            <a:off x="814857" y="2525706"/>
            <a:ext cx="7514286" cy="2542857"/>
          </a:xfrm>
          <a:prstGeom prst="rect">
            <a:avLst/>
          </a:prstGeom>
        </p:spPr>
      </p:pic>
    </p:spTree>
    <p:extLst>
      <p:ext uri="{BB962C8B-B14F-4D97-AF65-F5344CB8AC3E}">
        <p14:creationId xmlns:p14="http://schemas.microsoft.com/office/powerpoint/2010/main" val="3962074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词法分析</a:t>
            </a:r>
            <a:endParaRPr lang="zh-CN" altLang="en-US" dirty="0"/>
          </a:p>
        </p:txBody>
      </p:sp>
      <p:sp>
        <p:nvSpPr>
          <p:cNvPr id="3" name="内容占位符 2"/>
          <p:cNvSpPr>
            <a:spLocks noGrp="1"/>
          </p:cNvSpPr>
          <p:nvPr>
            <p:ph idx="1"/>
          </p:nvPr>
        </p:nvSpPr>
        <p:spPr/>
        <p:txBody>
          <a:bodyPr/>
          <a:lstStyle/>
          <a:p>
            <a:r>
              <a:rPr lang="zh-CN" altLang="en-US" dirty="0" smtClean="0"/>
              <a:t>正则表达式</a:t>
            </a:r>
            <a:endParaRPr lang="en-US" altLang="zh-CN" dirty="0" smtClean="0"/>
          </a:p>
          <a:p>
            <a:pPr lvl="1"/>
            <a:r>
              <a:rPr lang="zh-CN" altLang="en-US" dirty="0" smtClean="0"/>
              <a:t>为了得到一个简单可读性好的词法分析器。我们将用</a:t>
            </a:r>
            <a:r>
              <a:rPr lang="zh-CN" altLang="en-US" dirty="0" smtClean="0">
                <a:solidFill>
                  <a:schemeClr val="accent5"/>
                </a:solidFill>
              </a:rPr>
              <a:t>正则表达式</a:t>
            </a:r>
            <a:r>
              <a:rPr lang="zh-CN" altLang="en-US" dirty="0" smtClean="0"/>
              <a:t>的形式语言来指明词法单词，用</a:t>
            </a:r>
            <a:r>
              <a:rPr lang="zh-CN" altLang="en-US" dirty="0" smtClean="0">
                <a:solidFill>
                  <a:schemeClr val="accent5"/>
                </a:solidFill>
              </a:rPr>
              <a:t>确定的有限自动机</a:t>
            </a:r>
            <a:r>
              <a:rPr lang="zh-CN" altLang="en-US" dirty="0" smtClean="0"/>
              <a:t>来实现词法分析器，并用数学的方法将两者联系起来。</a:t>
            </a:r>
            <a:endParaRPr lang="en-US" altLang="zh-CN" dirty="0" smtClean="0"/>
          </a:p>
          <a:p>
            <a:pPr lvl="1"/>
            <a:r>
              <a:rPr lang="zh-CN" altLang="en-US" dirty="0"/>
              <a:t>一</a:t>
            </a:r>
            <a:r>
              <a:rPr lang="zh-CN" altLang="en-US" dirty="0" smtClean="0"/>
              <a:t>种</a:t>
            </a:r>
            <a:r>
              <a:rPr lang="zh-CN" altLang="en-US" dirty="0" smtClean="0">
                <a:solidFill>
                  <a:schemeClr val="accent5"/>
                </a:solidFill>
              </a:rPr>
              <a:t>语言</a:t>
            </a:r>
            <a:r>
              <a:rPr lang="zh-CN" altLang="en-US" dirty="0" smtClean="0"/>
              <a:t>是字符串组成的集合，字符串时</a:t>
            </a:r>
            <a:r>
              <a:rPr lang="zh-CN" altLang="en-US" dirty="0" smtClean="0">
                <a:solidFill>
                  <a:schemeClr val="accent5"/>
                </a:solidFill>
              </a:rPr>
              <a:t>符号</a:t>
            </a:r>
            <a:r>
              <a:rPr lang="zh-CN" altLang="en-US" dirty="0" smtClean="0"/>
              <a:t>的有限序列。符号本身来自有限</a:t>
            </a:r>
            <a:r>
              <a:rPr lang="zh-CN" altLang="en-US" dirty="0" smtClean="0">
                <a:solidFill>
                  <a:schemeClr val="accent5"/>
                </a:solidFill>
              </a:rPr>
              <a:t>字母表</a:t>
            </a:r>
            <a:r>
              <a:rPr lang="zh-CN" altLang="en-US" dirty="0" smtClean="0"/>
              <a:t>。</a:t>
            </a:r>
            <a:endParaRPr lang="zh-CN" altLang="en-US" dirty="0"/>
          </a:p>
        </p:txBody>
      </p:sp>
    </p:spTree>
    <p:extLst>
      <p:ext uri="{BB962C8B-B14F-4D97-AF65-F5344CB8AC3E}">
        <p14:creationId xmlns:p14="http://schemas.microsoft.com/office/powerpoint/2010/main" val="29898129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词法分析</a:t>
            </a:r>
            <a:endParaRPr lang="zh-CN" altLang="en-US" dirty="0"/>
          </a:p>
        </p:txBody>
      </p:sp>
      <p:sp>
        <p:nvSpPr>
          <p:cNvPr id="3" name="内容占位符 2"/>
          <p:cNvSpPr>
            <a:spLocks noGrp="1"/>
          </p:cNvSpPr>
          <p:nvPr>
            <p:ph idx="1"/>
          </p:nvPr>
        </p:nvSpPr>
        <p:spPr/>
        <p:txBody>
          <a:bodyPr/>
          <a:lstStyle/>
          <a:p>
            <a:r>
              <a:rPr lang="zh-CN" altLang="en-US" dirty="0" smtClean="0"/>
              <a:t>正则表达式</a:t>
            </a:r>
            <a:endParaRPr lang="en-US" altLang="zh-CN" dirty="0" smtClean="0"/>
          </a:p>
          <a:p>
            <a:pPr lvl="1"/>
            <a:r>
              <a:rPr lang="zh-CN" altLang="en-US" dirty="0" smtClean="0"/>
              <a:t>使用</a:t>
            </a:r>
            <a:r>
              <a:rPr lang="zh-CN" altLang="en-US" dirty="0" smtClean="0">
                <a:solidFill>
                  <a:schemeClr val="accent5"/>
                </a:solidFill>
              </a:rPr>
              <a:t>正则表示</a:t>
            </a:r>
            <a:r>
              <a:rPr lang="zh-CN" altLang="en-US" dirty="0" smtClean="0"/>
              <a:t>用有限的描述来指明无限的语言。每个正则表达式代表一个字符串的集合</a:t>
            </a:r>
            <a:endParaRPr lang="en-US" altLang="zh-CN" dirty="0" smtClean="0"/>
          </a:p>
          <a:p>
            <a:pPr lvl="1"/>
            <a:r>
              <a:rPr lang="zh-CN" altLang="en-US" dirty="0" smtClean="0"/>
              <a:t>符号</a:t>
            </a:r>
            <a:r>
              <a:rPr lang="en-US" altLang="zh-CN" dirty="0" smtClean="0"/>
              <a:t>(symbol)  </a:t>
            </a:r>
            <a:r>
              <a:rPr lang="zh-CN" altLang="en-US" dirty="0" smtClean="0"/>
              <a:t>可选</a:t>
            </a:r>
            <a:r>
              <a:rPr lang="en-US" altLang="zh-CN" dirty="0" smtClean="0"/>
              <a:t>(alternation)  </a:t>
            </a:r>
            <a:r>
              <a:rPr lang="zh-CN" altLang="en-US" dirty="0" smtClean="0"/>
              <a:t>联结</a:t>
            </a:r>
            <a:r>
              <a:rPr lang="en-US" altLang="zh-CN" dirty="0" smtClean="0"/>
              <a:t>(concatenation)</a:t>
            </a:r>
            <a:r>
              <a:rPr lang="zh-CN" altLang="en-US" dirty="0" smtClean="0"/>
              <a:t> </a:t>
            </a:r>
            <a:r>
              <a:rPr lang="el-GR" altLang="zh-CN" dirty="0" smtClean="0"/>
              <a:t>ε</a:t>
            </a:r>
            <a:r>
              <a:rPr lang="en-US" altLang="zh-CN" dirty="0" smtClean="0"/>
              <a:t>(epsilon)  </a:t>
            </a:r>
            <a:r>
              <a:rPr lang="zh-CN" altLang="en-US" dirty="0" smtClean="0"/>
              <a:t>重复</a:t>
            </a:r>
            <a:r>
              <a:rPr lang="en-US" altLang="zh-CN" dirty="0" smtClean="0"/>
              <a:t>(repetition)</a:t>
            </a:r>
          </a:p>
          <a:p>
            <a:pPr lvl="1"/>
            <a:endParaRPr lang="en-US" altLang="zh-CN" dirty="0" smtClean="0"/>
          </a:p>
        </p:txBody>
      </p:sp>
      <p:pic>
        <p:nvPicPr>
          <p:cNvPr id="4" name="图片 3"/>
          <p:cNvPicPr>
            <a:picLocks noChangeAspect="1"/>
          </p:cNvPicPr>
          <p:nvPr/>
        </p:nvPicPr>
        <p:blipFill>
          <a:blip r:embed="rId2"/>
          <a:stretch>
            <a:fillRect/>
          </a:stretch>
        </p:blipFill>
        <p:spPr>
          <a:xfrm>
            <a:off x="1502276" y="4235168"/>
            <a:ext cx="6685714" cy="1095238"/>
          </a:xfrm>
          <a:prstGeom prst="rect">
            <a:avLst/>
          </a:prstGeom>
        </p:spPr>
      </p:pic>
    </p:spTree>
    <p:extLst>
      <p:ext uri="{BB962C8B-B14F-4D97-AF65-F5344CB8AC3E}">
        <p14:creationId xmlns:p14="http://schemas.microsoft.com/office/powerpoint/2010/main" val="39090473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词法分析</a:t>
            </a:r>
            <a:endParaRPr lang="zh-CN" altLang="en-US" dirty="0"/>
          </a:p>
        </p:txBody>
      </p:sp>
      <p:sp>
        <p:nvSpPr>
          <p:cNvPr id="3" name="内容占位符 2"/>
          <p:cNvSpPr>
            <a:spLocks noGrp="1"/>
          </p:cNvSpPr>
          <p:nvPr>
            <p:ph idx="1"/>
          </p:nvPr>
        </p:nvSpPr>
        <p:spPr/>
        <p:txBody>
          <a:bodyPr/>
          <a:lstStyle/>
          <a:p>
            <a:r>
              <a:rPr lang="zh-CN" altLang="en-US" dirty="0" smtClean="0"/>
              <a:t>正则表达式</a:t>
            </a:r>
            <a:endParaRPr lang="en-US" altLang="zh-CN" dirty="0" smtClean="0"/>
          </a:p>
          <a:p>
            <a:pPr marL="0" indent="0">
              <a:buNone/>
            </a:pPr>
            <a:r>
              <a:rPr lang="en-US" altLang="zh-CN" dirty="0"/>
              <a:t> </a:t>
            </a:r>
            <a:r>
              <a:rPr lang="en-US" altLang="zh-CN" dirty="0" smtClean="0"/>
              <a:t>      </a:t>
            </a:r>
            <a:r>
              <a:rPr lang="zh-CN" altLang="en-US" dirty="0" smtClean="0"/>
              <a:t>词法分析器使用下面两条规则消除二义性</a:t>
            </a:r>
            <a:endParaRPr lang="en-US" altLang="zh-CN" dirty="0" smtClean="0"/>
          </a:p>
          <a:p>
            <a:pPr lvl="1"/>
            <a:r>
              <a:rPr lang="zh-CN" altLang="en-US" dirty="0">
                <a:solidFill>
                  <a:schemeClr val="accent5"/>
                </a:solidFill>
              </a:rPr>
              <a:t>最</a:t>
            </a:r>
            <a:r>
              <a:rPr lang="zh-CN" altLang="en-US" dirty="0" smtClean="0">
                <a:solidFill>
                  <a:schemeClr val="accent5"/>
                </a:solidFill>
              </a:rPr>
              <a:t>长匹配</a:t>
            </a:r>
            <a:endParaRPr lang="en-US" altLang="zh-CN" dirty="0" smtClean="0">
              <a:solidFill>
                <a:schemeClr val="accent5"/>
              </a:solidFill>
            </a:endParaRPr>
          </a:p>
          <a:p>
            <a:pPr lvl="2"/>
            <a:r>
              <a:rPr lang="zh-CN" altLang="en-US" sz="2400" dirty="0" smtClean="0"/>
              <a:t>初始输入子串中，取可与任何正则表达式匹配的那个最长的字符串作为下一个单词。例如：</a:t>
            </a:r>
            <a:r>
              <a:rPr lang="en-US" altLang="zh-CN" sz="2400" b="1" dirty="0" smtClean="0"/>
              <a:t>if8</a:t>
            </a:r>
            <a:r>
              <a:rPr lang="zh-CN" altLang="en-US" sz="2400" b="1" dirty="0" smtClean="0"/>
              <a:t>是一个标识符。</a:t>
            </a:r>
            <a:endParaRPr lang="en-US" altLang="zh-CN" sz="2400" b="1" dirty="0" smtClean="0"/>
          </a:p>
          <a:p>
            <a:pPr lvl="1"/>
            <a:r>
              <a:rPr lang="zh-CN" altLang="en-US" dirty="0" smtClean="0">
                <a:solidFill>
                  <a:schemeClr val="accent5"/>
                </a:solidFill>
              </a:rPr>
              <a:t>规则优先</a:t>
            </a:r>
            <a:endParaRPr lang="en-US" altLang="zh-CN" dirty="0" smtClean="0">
              <a:solidFill>
                <a:schemeClr val="accent5"/>
              </a:solidFill>
            </a:endParaRPr>
          </a:p>
          <a:p>
            <a:pPr lvl="2"/>
            <a:r>
              <a:rPr lang="zh-CN" altLang="en-US" sz="2400" dirty="0" smtClean="0"/>
              <a:t>对一个特定的最长初始子串，第一个与之匹配的正则表达式决定了这个子串的单词类型。例如，</a:t>
            </a:r>
            <a:r>
              <a:rPr lang="en-US" altLang="zh-CN" sz="2400" b="1" dirty="0" smtClean="0"/>
              <a:t>if</a:t>
            </a:r>
            <a:r>
              <a:rPr lang="zh-CN" altLang="en-US" sz="2400" b="1" dirty="0" smtClean="0"/>
              <a:t>是一个保留字</a:t>
            </a:r>
            <a:r>
              <a:rPr lang="zh-CN" altLang="en-US" sz="2400" dirty="0" smtClean="0"/>
              <a:t>。</a:t>
            </a:r>
            <a:endParaRPr lang="en-US" altLang="zh-CN" sz="2400" dirty="0" smtClean="0"/>
          </a:p>
          <a:p>
            <a:pPr lvl="2"/>
            <a:endParaRPr lang="en-US" altLang="zh-CN" dirty="0" smtClean="0"/>
          </a:p>
          <a:p>
            <a:pPr lvl="1"/>
            <a:endParaRPr lang="zh-CN" altLang="en-US" dirty="0"/>
          </a:p>
        </p:txBody>
      </p:sp>
    </p:spTree>
    <p:extLst>
      <p:ext uri="{BB962C8B-B14F-4D97-AF65-F5344CB8AC3E}">
        <p14:creationId xmlns:p14="http://schemas.microsoft.com/office/powerpoint/2010/main" val="1647901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词法分析</a:t>
            </a:r>
            <a:endParaRPr lang="zh-CN" altLang="en-US" dirty="0"/>
          </a:p>
        </p:txBody>
      </p:sp>
      <p:sp>
        <p:nvSpPr>
          <p:cNvPr id="3" name="内容占位符 2"/>
          <p:cNvSpPr>
            <a:spLocks noGrp="1"/>
          </p:cNvSpPr>
          <p:nvPr>
            <p:ph idx="1"/>
          </p:nvPr>
        </p:nvSpPr>
        <p:spPr/>
        <p:txBody>
          <a:bodyPr/>
          <a:lstStyle/>
          <a:p>
            <a:r>
              <a:rPr lang="zh-CN" altLang="en-US" dirty="0" smtClean="0"/>
              <a:t>有限自动机</a:t>
            </a:r>
            <a:endParaRPr lang="en-US" altLang="zh-CN" dirty="0" smtClean="0"/>
          </a:p>
          <a:p>
            <a:pPr lvl="1"/>
            <a:r>
              <a:rPr lang="zh-CN" altLang="en-US" dirty="0" smtClean="0"/>
              <a:t>有限自动机有一个</a:t>
            </a:r>
            <a:r>
              <a:rPr lang="zh-CN" altLang="en-US" dirty="0" smtClean="0">
                <a:solidFill>
                  <a:schemeClr val="accent5"/>
                </a:solidFill>
              </a:rPr>
              <a:t>有限状态集合</a:t>
            </a:r>
            <a:r>
              <a:rPr lang="zh-CN" altLang="en-US" dirty="0" smtClean="0"/>
              <a:t>和一些从一个状态通向另一个状态的边，每条边上标记有一个</a:t>
            </a:r>
            <a:r>
              <a:rPr lang="zh-CN" altLang="en-US" dirty="0" smtClean="0">
                <a:solidFill>
                  <a:schemeClr val="accent5"/>
                </a:solidFill>
              </a:rPr>
              <a:t>符号</a:t>
            </a:r>
            <a:r>
              <a:rPr lang="zh-CN" altLang="en-US" dirty="0" smtClean="0"/>
              <a:t>；其中一个状态是初态，某些状态是终态。</a:t>
            </a:r>
            <a:endParaRPr lang="zh-CN" altLang="en-US" dirty="0"/>
          </a:p>
        </p:txBody>
      </p:sp>
      <p:pic>
        <p:nvPicPr>
          <p:cNvPr id="4" name="图片 3"/>
          <p:cNvPicPr>
            <a:picLocks noChangeAspect="1"/>
          </p:cNvPicPr>
          <p:nvPr/>
        </p:nvPicPr>
        <p:blipFill>
          <a:blip r:embed="rId2"/>
          <a:stretch>
            <a:fillRect/>
          </a:stretch>
        </p:blipFill>
        <p:spPr>
          <a:xfrm>
            <a:off x="1413164" y="3352499"/>
            <a:ext cx="6947066" cy="2959400"/>
          </a:xfrm>
          <a:prstGeom prst="rect">
            <a:avLst/>
          </a:prstGeom>
        </p:spPr>
      </p:pic>
    </p:spTree>
    <p:extLst>
      <p:ext uri="{BB962C8B-B14F-4D97-AF65-F5344CB8AC3E}">
        <p14:creationId xmlns:p14="http://schemas.microsoft.com/office/powerpoint/2010/main" val="16670699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词法分析</a:t>
            </a:r>
            <a:endParaRPr lang="zh-CN" altLang="en-US" dirty="0"/>
          </a:p>
        </p:txBody>
      </p:sp>
      <p:sp>
        <p:nvSpPr>
          <p:cNvPr id="3" name="内容占位符 2"/>
          <p:cNvSpPr>
            <a:spLocks noGrp="1"/>
          </p:cNvSpPr>
          <p:nvPr>
            <p:ph idx="1"/>
          </p:nvPr>
        </p:nvSpPr>
        <p:spPr/>
        <p:txBody>
          <a:bodyPr/>
          <a:lstStyle/>
          <a:p>
            <a:r>
              <a:rPr lang="zh-CN" altLang="en-US" dirty="0" smtClean="0"/>
              <a:t>非确定有限自动机</a:t>
            </a:r>
            <a:endParaRPr lang="en-US" altLang="zh-CN" dirty="0" smtClean="0"/>
          </a:p>
          <a:p>
            <a:pPr lvl="1"/>
            <a:r>
              <a:rPr lang="zh-CN" altLang="en-US" dirty="0" smtClean="0">
                <a:solidFill>
                  <a:schemeClr val="accent5"/>
                </a:solidFill>
              </a:rPr>
              <a:t>确定的有限自动机</a:t>
            </a:r>
            <a:r>
              <a:rPr lang="en-US" altLang="zh-CN" dirty="0" smtClean="0">
                <a:solidFill>
                  <a:schemeClr val="accent5"/>
                </a:solidFill>
              </a:rPr>
              <a:t>(DFA)</a:t>
            </a:r>
            <a:r>
              <a:rPr lang="zh-CN" altLang="en-US" dirty="0" smtClean="0"/>
              <a:t>不会有从同一状态触发的两条边标记有相同的符号。</a:t>
            </a:r>
            <a:endParaRPr lang="en-US" altLang="zh-CN" dirty="0" smtClean="0"/>
          </a:p>
          <a:p>
            <a:pPr lvl="1"/>
            <a:r>
              <a:rPr lang="zh-CN" altLang="en-US" dirty="0">
                <a:solidFill>
                  <a:schemeClr val="accent5"/>
                </a:solidFill>
              </a:rPr>
              <a:t>分</a:t>
            </a:r>
            <a:r>
              <a:rPr lang="zh-CN" altLang="en-US" dirty="0" smtClean="0">
                <a:solidFill>
                  <a:schemeClr val="accent5"/>
                </a:solidFill>
              </a:rPr>
              <a:t>确定的有限自动机</a:t>
            </a:r>
            <a:r>
              <a:rPr lang="en-US" altLang="zh-CN" dirty="0" smtClean="0">
                <a:solidFill>
                  <a:schemeClr val="accent5"/>
                </a:solidFill>
              </a:rPr>
              <a:t>(NFA)</a:t>
            </a:r>
            <a:r>
              <a:rPr lang="zh-CN" altLang="en-US" dirty="0" smtClean="0"/>
              <a:t>是一种需要对从一个状态触发的多条标有相同符号的边进行选择的自动机。</a:t>
            </a:r>
            <a:endParaRPr lang="en-US" altLang="zh-CN" dirty="0" smtClean="0"/>
          </a:p>
          <a:p>
            <a:pPr lvl="1"/>
            <a:r>
              <a:rPr lang="zh-CN" altLang="en-US" dirty="0" smtClean="0"/>
              <a:t>可以很容易将一个正则表达式转换成一个</a:t>
            </a:r>
            <a:r>
              <a:rPr lang="en-US" altLang="zh-CN" dirty="0" smtClean="0"/>
              <a:t>NFA</a:t>
            </a:r>
            <a:endParaRPr lang="zh-CN" altLang="en-US" dirty="0"/>
          </a:p>
        </p:txBody>
      </p:sp>
      <p:pic>
        <p:nvPicPr>
          <p:cNvPr id="4" name="图片 3"/>
          <p:cNvPicPr>
            <a:picLocks noChangeAspect="1"/>
          </p:cNvPicPr>
          <p:nvPr/>
        </p:nvPicPr>
        <p:blipFill>
          <a:blip r:embed="rId2"/>
          <a:stretch>
            <a:fillRect/>
          </a:stretch>
        </p:blipFill>
        <p:spPr>
          <a:xfrm>
            <a:off x="1658283" y="4179127"/>
            <a:ext cx="5503928" cy="2132772"/>
          </a:xfrm>
          <a:prstGeom prst="rect">
            <a:avLst/>
          </a:prstGeom>
        </p:spPr>
      </p:pic>
    </p:spTree>
    <p:extLst>
      <p:ext uri="{BB962C8B-B14F-4D97-AF65-F5344CB8AC3E}">
        <p14:creationId xmlns:p14="http://schemas.microsoft.com/office/powerpoint/2010/main" val="28856104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词法分析器</a:t>
            </a:r>
            <a:endParaRPr lang="zh-CN" altLang="en-US" dirty="0"/>
          </a:p>
        </p:txBody>
      </p:sp>
      <p:sp>
        <p:nvSpPr>
          <p:cNvPr id="3" name="内容占位符 2"/>
          <p:cNvSpPr>
            <a:spLocks noGrp="1"/>
          </p:cNvSpPr>
          <p:nvPr>
            <p:ph idx="1"/>
          </p:nvPr>
        </p:nvSpPr>
        <p:spPr/>
        <p:txBody>
          <a:bodyPr/>
          <a:lstStyle/>
          <a:p>
            <a:r>
              <a:rPr lang="en-US" altLang="zh-CN" dirty="0" smtClean="0"/>
              <a:t>Lex: </a:t>
            </a:r>
            <a:r>
              <a:rPr lang="zh-CN" altLang="en-US" dirty="0" smtClean="0"/>
              <a:t>词法分析器的生成器</a:t>
            </a:r>
            <a:endParaRPr lang="en-US" altLang="zh-CN" dirty="0" smtClean="0"/>
          </a:p>
          <a:p>
            <a:pPr lvl="1"/>
            <a:endParaRPr lang="zh-CN" altLang="en-US" dirty="0"/>
          </a:p>
        </p:txBody>
      </p:sp>
      <p:pic>
        <p:nvPicPr>
          <p:cNvPr id="5" name="图片 4"/>
          <p:cNvPicPr>
            <a:picLocks noChangeAspect="1"/>
          </p:cNvPicPr>
          <p:nvPr/>
        </p:nvPicPr>
        <p:blipFill>
          <a:blip r:embed="rId2"/>
          <a:stretch>
            <a:fillRect/>
          </a:stretch>
        </p:blipFill>
        <p:spPr>
          <a:xfrm>
            <a:off x="999457" y="2322611"/>
            <a:ext cx="5377593" cy="3989288"/>
          </a:xfrm>
          <a:prstGeom prst="rect">
            <a:avLst/>
          </a:prstGeom>
        </p:spPr>
      </p:pic>
    </p:spTree>
    <p:extLst>
      <p:ext uri="{BB962C8B-B14F-4D97-AF65-F5344CB8AC3E}">
        <p14:creationId xmlns:p14="http://schemas.microsoft.com/office/powerpoint/2010/main" val="2262427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RISC-V</a:t>
            </a:r>
            <a:r>
              <a:rPr lang="zh-CN" altLang="en-US" dirty="0" smtClean="0"/>
              <a:t>的定义</a:t>
            </a:r>
            <a:endParaRPr lang="zh-CN" altLang="en-US" dirty="0"/>
          </a:p>
        </p:txBody>
      </p:sp>
      <p:pic>
        <p:nvPicPr>
          <p:cNvPr id="6" name="内容占位符 5"/>
          <p:cNvPicPr>
            <a:picLocks noGrp="1" noChangeAspect="1"/>
          </p:cNvPicPr>
          <p:nvPr>
            <p:ph idx="1"/>
          </p:nvPr>
        </p:nvPicPr>
        <p:blipFill>
          <a:blip r:embed="rId2"/>
          <a:stretch>
            <a:fillRect/>
          </a:stretch>
        </p:blipFill>
        <p:spPr>
          <a:xfrm>
            <a:off x="24428" y="1437673"/>
            <a:ext cx="4527253" cy="4351338"/>
          </a:xfrm>
          <a:prstGeom prst="rect">
            <a:avLst/>
          </a:prstGeom>
        </p:spPr>
      </p:pic>
      <p:pic>
        <p:nvPicPr>
          <p:cNvPr id="8" name="图片 7"/>
          <p:cNvPicPr>
            <a:picLocks noChangeAspect="1"/>
          </p:cNvPicPr>
          <p:nvPr/>
        </p:nvPicPr>
        <p:blipFill>
          <a:blip r:embed="rId3"/>
          <a:stretch>
            <a:fillRect/>
          </a:stretch>
        </p:blipFill>
        <p:spPr>
          <a:xfrm>
            <a:off x="4572000" y="1437673"/>
            <a:ext cx="4492203" cy="2592375"/>
          </a:xfrm>
          <a:prstGeom prst="rect">
            <a:avLst/>
          </a:prstGeom>
        </p:spPr>
      </p:pic>
      <p:sp>
        <p:nvSpPr>
          <p:cNvPr id="12" name="右箭头 11"/>
          <p:cNvSpPr/>
          <p:nvPr/>
        </p:nvSpPr>
        <p:spPr>
          <a:xfrm>
            <a:off x="2021839" y="2387600"/>
            <a:ext cx="2550161"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4"/>
          <a:stretch>
            <a:fillRect/>
          </a:stretch>
        </p:blipFill>
        <p:spPr>
          <a:xfrm>
            <a:off x="4551681" y="4448802"/>
            <a:ext cx="4451564" cy="2098190"/>
          </a:xfrm>
          <a:prstGeom prst="rect">
            <a:avLst/>
          </a:prstGeom>
        </p:spPr>
      </p:pic>
      <p:sp>
        <p:nvSpPr>
          <p:cNvPr id="16" name="右箭头 15"/>
          <p:cNvSpPr/>
          <p:nvPr/>
        </p:nvSpPr>
        <p:spPr>
          <a:xfrm rot="5400000">
            <a:off x="5197968" y="4092105"/>
            <a:ext cx="418754"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48123" y="5789011"/>
            <a:ext cx="3573270" cy="923330"/>
          </a:xfrm>
          <a:prstGeom prst="rect">
            <a:avLst/>
          </a:prstGeom>
          <a:noFill/>
        </p:spPr>
        <p:txBody>
          <a:bodyPr wrap="square" rtlCol="0">
            <a:spAutoFit/>
          </a:bodyPr>
          <a:lstStyle/>
          <a:p>
            <a:r>
              <a:rPr lang="en-US" altLang="zh-CN" dirty="0" smtClean="0"/>
              <a:t>RISC-V</a:t>
            </a:r>
            <a:r>
              <a:rPr lang="zh-CN" altLang="en-US" dirty="0" smtClean="0"/>
              <a:t>（读作“</a:t>
            </a:r>
            <a:r>
              <a:rPr lang="en-US" altLang="zh-CN" dirty="0" smtClean="0"/>
              <a:t>risk five</a:t>
            </a:r>
            <a:r>
              <a:rPr lang="zh-CN" altLang="en-US" dirty="0" smtClean="0"/>
              <a:t>”）是基于精简指令集原理建立的开放指令集架构。</a:t>
            </a:r>
            <a:endParaRPr lang="zh-CN" altLang="en-US" dirty="0"/>
          </a:p>
        </p:txBody>
      </p:sp>
    </p:spTree>
    <p:extLst>
      <p:ext uri="{BB962C8B-B14F-4D97-AF65-F5344CB8AC3E}">
        <p14:creationId xmlns:p14="http://schemas.microsoft.com/office/powerpoint/2010/main" val="317960948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语法分析</a:t>
            </a:r>
            <a:endParaRPr lang="zh-CN" altLang="en-US" dirty="0"/>
          </a:p>
        </p:txBody>
      </p:sp>
      <p:sp>
        <p:nvSpPr>
          <p:cNvPr id="3" name="内容占位符 2"/>
          <p:cNvSpPr>
            <a:spLocks noGrp="1"/>
          </p:cNvSpPr>
          <p:nvPr>
            <p:ph idx="1"/>
          </p:nvPr>
        </p:nvSpPr>
        <p:spPr/>
        <p:txBody>
          <a:bodyPr/>
          <a:lstStyle/>
          <a:p>
            <a:r>
              <a:rPr lang="zh-CN" altLang="en-US" dirty="0" smtClean="0"/>
              <a:t>上下文无关文法</a:t>
            </a:r>
            <a:endParaRPr lang="en-US" altLang="zh-CN" dirty="0" smtClean="0"/>
          </a:p>
          <a:p>
            <a:pPr lvl="1"/>
            <a:r>
              <a:rPr lang="zh-CN" altLang="en-US" dirty="0" smtClean="0">
                <a:solidFill>
                  <a:schemeClr val="accent5"/>
                </a:solidFill>
              </a:rPr>
              <a:t>有限自动机</a:t>
            </a:r>
            <a:r>
              <a:rPr lang="zh-CN" altLang="en-US" dirty="0" smtClean="0"/>
              <a:t>缺少递归的表示方法。</a:t>
            </a:r>
            <a:endParaRPr lang="en-US" altLang="zh-CN" dirty="0" smtClean="0"/>
          </a:p>
          <a:p>
            <a:pPr lvl="1"/>
            <a:r>
              <a:rPr lang="zh-CN" altLang="en-US" dirty="0" smtClean="0">
                <a:solidFill>
                  <a:schemeClr val="accent5"/>
                </a:solidFill>
              </a:rPr>
              <a:t>上下文无关文法</a:t>
            </a:r>
            <a:r>
              <a:rPr lang="en-US" altLang="zh-CN" dirty="0" smtClean="0">
                <a:solidFill>
                  <a:schemeClr val="accent5"/>
                </a:solidFill>
              </a:rPr>
              <a:t>(context-free grammar)</a:t>
            </a:r>
            <a:r>
              <a:rPr lang="zh-CN" altLang="en-US" dirty="0" smtClean="0"/>
              <a:t>以说明的方式来定义语法。</a:t>
            </a:r>
            <a:endParaRPr lang="zh-CN" altLang="en-US" dirty="0"/>
          </a:p>
        </p:txBody>
      </p:sp>
      <p:pic>
        <p:nvPicPr>
          <p:cNvPr id="5" name="图片 4"/>
          <p:cNvPicPr>
            <a:picLocks noChangeAspect="1"/>
          </p:cNvPicPr>
          <p:nvPr/>
        </p:nvPicPr>
        <p:blipFill>
          <a:blip r:embed="rId2"/>
          <a:stretch>
            <a:fillRect/>
          </a:stretch>
        </p:blipFill>
        <p:spPr>
          <a:xfrm>
            <a:off x="1391541" y="3584022"/>
            <a:ext cx="7123809" cy="1400000"/>
          </a:xfrm>
          <a:prstGeom prst="rect">
            <a:avLst/>
          </a:prstGeom>
        </p:spPr>
      </p:pic>
    </p:spTree>
    <p:extLst>
      <p:ext uri="{BB962C8B-B14F-4D97-AF65-F5344CB8AC3E}">
        <p14:creationId xmlns:p14="http://schemas.microsoft.com/office/powerpoint/2010/main" val="22867834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语法分析</a:t>
            </a:r>
            <a:endParaRPr lang="zh-CN" altLang="en-US" dirty="0"/>
          </a:p>
        </p:txBody>
      </p:sp>
      <p:sp>
        <p:nvSpPr>
          <p:cNvPr id="3" name="内容占位符 2"/>
          <p:cNvSpPr>
            <a:spLocks noGrp="1"/>
          </p:cNvSpPr>
          <p:nvPr>
            <p:ph idx="1"/>
          </p:nvPr>
        </p:nvSpPr>
        <p:spPr/>
        <p:txBody>
          <a:bodyPr/>
          <a:lstStyle/>
          <a:p>
            <a:r>
              <a:rPr lang="zh-CN" altLang="en-US" dirty="0" smtClean="0"/>
              <a:t>上下文无关文法</a:t>
            </a:r>
            <a:endParaRPr lang="en-US" altLang="zh-CN" dirty="0" smtClean="0"/>
          </a:p>
          <a:p>
            <a:pPr lvl="1"/>
            <a:r>
              <a:rPr lang="zh-CN" altLang="en-US" dirty="0" smtClean="0">
                <a:solidFill>
                  <a:schemeClr val="accent5"/>
                </a:solidFill>
              </a:rPr>
              <a:t>推</a:t>
            </a:r>
            <a:r>
              <a:rPr lang="zh-CN" altLang="en-US" dirty="0">
                <a:solidFill>
                  <a:schemeClr val="accent5"/>
                </a:solidFill>
              </a:rPr>
              <a:t>导</a:t>
            </a:r>
            <a:r>
              <a:rPr lang="zh-CN" altLang="en-US" dirty="0" smtClean="0">
                <a:solidFill>
                  <a:schemeClr val="accent5"/>
                </a:solidFill>
              </a:rPr>
              <a:t>有限自动机</a:t>
            </a:r>
            <a:r>
              <a:rPr lang="zh-CN" altLang="en-US" dirty="0" smtClean="0"/>
              <a:t>从开始符号触发对其右边的每一个非终结符，用非终结符对应的产生式中的任一右部来替换它。</a:t>
            </a:r>
            <a:endParaRPr lang="zh-CN" altLang="en-US" dirty="0"/>
          </a:p>
        </p:txBody>
      </p:sp>
      <p:pic>
        <p:nvPicPr>
          <p:cNvPr id="4" name="图片 3"/>
          <p:cNvPicPr>
            <a:picLocks noChangeAspect="1"/>
          </p:cNvPicPr>
          <p:nvPr/>
        </p:nvPicPr>
        <p:blipFill>
          <a:blip r:embed="rId2"/>
          <a:stretch>
            <a:fillRect/>
          </a:stretch>
        </p:blipFill>
        <p:spPr>
          <a:xfrm>
            <a:off x="1404989" y="3684653"/>
            <a:ext cx="3289123" cy="2627246"/>
          </a:xfrm>
          <a:prstGeom prst="rect">
            <a:avLst/>
          </a:prstGeom>
        </p:spPr>
      </p:pic>
      <p:sp>
        <p:nvSpPr>
          <p:cNvPr id="5" name="文本框 4"/>
          <p:cNvSpPr txBox="1"/>
          <p:nvPr/>
        </p:nvSpPr>
        <p:spPr>
          <a:xfrm>
            <a:off x="4572000" y="3684653"/>
            <a:ext cx="3943350" cy="1938992"/>
          </a:xfrm>
          <a:prstGeom prst="rect">
            <a:avLst/>
          </a:prstGeom>
          <a:noFill/>
        </p:spPr>
        <p:txBody>
          <a:bodyPr wrap="square" rtlCol="0">
            <a:spAutoFit/>
          </a:bodyPr>
          <a:lstStyle/>
          <a:p>
            <a:r>
              <a:rPr lang="zh-CN" altLang="en-US" sz="2400" dirty="0" smtClean="0">
                <a:solidFill>
                  <a:schemeClr val="accent5"/>
                </a:solidFill>
              </a:rPr>
              <a:t>最左推导：</a:t>
            </a:r>
            <a:r>
              <a:rPr lang="zh-CN" altLang="en-US" sz="2400" dirty="0" smtClean="0"/>
              <a:t>一种总是扩展最左边非终结符的推导。</a:t>
            </a:r>
            <a:endParaRPr lang="en-US" altLang="zh-CN" sz="2400" dirty="0" smtClean="0"/>
          </a:p>
          <a:p>
            <a:endParaRPr lang="en-US" altLang="zh-CN" sz="2400" dirty="0"/>
          </a:p>
          <a:p>
            <a:r>
              <a:rPr lang="zh-CN" altLang="en-US" sz="2400" dirty="0" smtClean="0">
                <a:solidFill>
                  <a:schemeClr val="accent5"/>
                </a:solidFill>
              </a:rPr>
              <a:t>最右推导：</a:t>
            </a:r>
            <a:r>
              <a:rPr lang="zh-CN" altLang="en-US" sz="2400" dirty="0" smtClean="0"/>
              <a:t>一种总是扩展最右边非终结符的推导。</a:t>
            </a:r>
            <a:endParaRPr lang="zh-CN" altLang="en-US" sz="2400" dirty="0"/>
          </a:p>
        </p:txBody>
      </p:sp>
    </p:spTree>
    <p:extLst>
      <p:ext uri="{BB962C8B-B14F-4D97-AF65-F5344CB8AC3E}">
        <p14:creationId xmlns:p14="http://schemas.microsoft.com/office/powerpoint/2010/main" val="3856236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语法分析</a:t>
            </a:r>
            <a:endParaRPr lang="zh-CN" altLang="en-US" dirty="0"/>
          </a:p>
        </p:txBody>
      </p:sp>
      <p:sp>
        <p:nvSpPr>
          <p:cNvPr id="3" name="内容占位符 2"/>
          <p:cNvSpPr>
            <a:spLocks noGrp="1"/>
          </p:cNvSpPr>
          <p:nvPr>
            <p:ph idx="1"/>
          </p:nvPr>
        </p:nvSpPr>
        <p:spPr/>
        <p:txBody>
          <a:bodyPr/>
          <a:lstStyle/>
          <a:p>
            <a:r>
              <a:rPr lang="zh-CN" altLang="en-US" dirty="0" smtClean="0"/>
              <a:t>预测分析</a:t>
            </a:r>
            <a:endParaRPr lang="en-US" altLang="zh-CN" dirty="0" smtClean="0"/>
          </a:p>
          <a:p>
            <a:pPr lvl="1"/>
            <a:r>
              <a:rPr lang="zh-CN" altLang="en-US" dirty="0">
                <a:solidFill>
                  <a:schemeClr val="accent5"/>
                </a:solidFill>
              </a:rPr>
              <a:t>递归</a:t>
            </a:r>
            <a:r>
              <a:rPr lang="zh-CN" altLang="en-US" dirty="0" smtClean="0">
                <a:solidFill>
                  <a:schemeClr val="accent5"/>
                </a:solidFill>
              </a:rPr>
              <a:t>下降分析</a:t>
            </a:r>
            <a:r>
              <a:rPr lang="zh-CN" altLang="en-US" dirty="0" smtClean="0"/>
              <a:t>也称</a:t>
            </a:r>
            <a:r>
              <a:rPr lang="zh-CN" altLang="en-US" dirty="0" smtClean="0">
                <a:solidFill>
                  <a:schemeClr val="accent5"/>
                </a:solidFill>
              </a:rPr>
              <a:t>预测分析</a:t>
            </a:r>
            <a:r>
              <a:rPr lang="zh-CN" altLang="en-US" dirty="0" smtClean="0"/>
              <a:t>，适合于，每个子表达式的第一个终结符号能够为产生式的选择提供足够多的信息。</a:t>
            </a:r>
            <a:endParaRPr lang="en-US" altLang="zh-CN" dirty="0" smtClean="0"/>
          </a:p>
          <a:p>
            <a:pPr lvl="1"/>
            <a:r>
              <a:rPr lang="zh-CN" altLang="en-US" dirty="0" smtClean="0"/>
              <a:t>有时使用</a:t>
            </a:r>
            <a:r>
              <a:rPr lang="zh-CN" altLang="en-US" dirty="0" smtClean="0">
                <a:solidFill>
                  <a:schemeClr val="accent5"/>
                </a:solidFill>
              </a:rPr>
              <a:t>语法分析器</a:t>
            </a:r>
            <a:r>
              <a:rPr lang="zh-CN" altLang="en-US" dirty="0" smtClean="0"/>
              <a:t>生成工具并不方便，</a:t>
            </a:r>
            <a:r>
              <a:rPr lang="zh-CN" altLang="en-US" dirty="0" smtClean="0">
                <a:solidFill>
                  <a:schemeClr val="accent5"/>
                </a:solidFill>
              </a:rPr>
              <a:t>预测分析器</a:t>
            </a:r>
            <a:r>
              <a:rPr lang="zh-CN" altLang="en-US" dirty="0" smtClean="0"/>
              <a:t>的有点就在于其算法简单，可以用它手工构造分析器。</a:t>
            </a:r>
            <a:endParaRPr lang="zh-CN" altLang="en-US" dirty="0"/>
          </a:p>
        </p:txBody>
      </p:sp>
    </p:spTree>
    <p:extLst>
      <p:ext uri="{BB962C8B-B14F-4D97-AF65-F5344CB8AC3E}">
        <p14:creationId xmlns:p14="http://schemas.microsoft.com/office/powerpoint/2010/main" val="3025058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语法分析</a:t>
            </a:r>
            <a:endParaRPr lang="zh-CN" altLang="en-US" dirty="0"/>
          </a:p>
        </p:txBody>
      </p:sp>
      <p:sp>
        <p:nvSpPr>
          <p:cNvPr id="3" name="内容占位符 2"/>
          <p:cNvSpPr>
            <a:spLocks noGrp="1"/>
          </p:cNvSpPr>
          <p:nvPr>
            <p:ph idx="1"/>
          </p:nvPr>
        </p:nvSpPr>
        <p:spPr/>
        <p:txBody>
          <a:bodyPr/>
          <a:lstStyle/>
          <a:p>
            <a:r>
              <a:rPr lang="zh-CN" altLang="en-US" dirty="0" smtClean="0"/>
              <a:t>预测分析</a:t>
            </a:r>
            <a:endParaRPr lang="zh-CN" altLang="en-US" dirty="0"/>
          </a:p>
        </p:txBody>
      </p:sp>
      <p:pic>
        <p:nvPicPr>
          <p:cNvPr id="4" name="图片 3"/>
          <p:cNvPicPr>
            <a:picLocks noChangeAspect="1"/>
          </p:cNvPicPr>
          <p:nvPr/>
        </p:nvPicPr>
        <p:blipFill>
          <a:blip r:embed="rId2"/>
          <a:stretch>
            <a:fillRect/>
          </a:stretch>
        </p:blipFill>
        <p:spPr>
          <a:xfrm>
            <a:off x="780883" y="2289790"/>
            <a:ext cx="4257143" cy="933333"/>
          </a:xfrm>
          <a:prstGeom prst="rect">
            <a:avLst/>
          </a:prstGeom>
        </p:spPr>
      </p:pic>
      <p:pic>
        <p:nvPicPr>
          <p:cNvPr id="5" name="图片 4"/>
          <p:cNvPicPr>
            <a:picLocks noChangeAspect="1"/>
          </p:cNvPicPr>
          <p:nvPr/>
        </p:nvPicPr>
        <p:blipFill>
          <a:blip r:embed="rId3"/>
          <a:stretch>
            <a:fillRect/>
          </a:stretch>
        </p:blipFill>
        <p:spPr>
          <a:xfrm>
            <a:off x="780883" y="3358059"/>
            <a:ext cx="5380952" cy="3257143"/>
          </a:xfrm>
          <a:prstGeom prst="rect">
            <a:avLst/>
          </a:prstGeom>
        </p:spPr>
      </p:pic>
      <p:sp>
        <p:nvSpPr>
          <p:cNvPr id="6" name="文本框 5"/>
          <p:cNvSpPr txBox="1"/>
          <p:nvPr/>
        </p:nvSpPr>
        <p:spPr>
          <a:xfrm>
            <a:off x="6161835" y="3223123"/>
            <a:ext cx="2982165" cy="1938992"/>
          </a:xfrm>
          <a:prstGeom prst="rect">
            <a:avLst/>
          </a:prstGeom>
          <a:noFill/>
        </p:spPr>
        <p:txBody>
          <a:bodyPr wrap="square" rtlCol="0">
            <a:spAutoFit/>
          </a:bodyPr>
          <a:lstStyle/>
          <a:p>
            <a:pPr marL="457200" indent="-457200">
              <a:buAutoNum type="arabicPeriod"/>
            </a:pPr>
            <a:r>
              <a:rPr lang="zh-CN" altLang="en-US" sz="2400" dirty="0" smtClean="0">
                <a:solidFill>
                  <a:schemeClr val="accent5"/>
                </a:solidFill>
              </a:rPr>
              <a:t>构造预测分析表</a:t>
            </a:r>
            <a:endParaRPr lang="en-US" altLang="zh-CN" sz="2400" dirty="0" smtClean="0">
              <a:solidFill>
                <a:schemeClr val="accent5"/>
              </a:solidFill>
            </a:endParaRPr>
          </a:p>
          <a:p>
            <a:pPr marL="457200" indent="-457200">
              <a:buAutoNum type="arabicPeriod"/>
            </a:pPr>
            <a:endParaRPr lang="en-US" altLang="zh-CN" sz="2400" dirty="0" smtClean="0">
              <a:solidFill>
                <a:schemeClr val="accent5"/>
              </a:solidFill>
            </a:endParaRPr>
          </a:p>
          <a:p>
            <a:pPr marL="457200" indent="-457200">
              <a:buAutoNum type="arabicPeriod"/>
            </a:pPr>
            <a:r>
              <a:rPr lang="zh-CN" altLang="en-US" sz="2400" dirty="0" smtClean="0">
                <a:solidFill>
                  <a:schemeClr val="accent5"/>
                </a:solidFill>
              </a:rPr>
              <a:t>消除多重定义</a:t>
            </a:r>
            <a:endParaRPr lang="en-US" altLang="zh-CN" sz="2400" dirty="0" smtClean="0">
              <a:solidFill>
                <a:schemeClr val="accent5"/>
              </a:solidFill>
            </a:endParaRPr>
          </a:p>
          <a:p>
            <a:pPr marL="457200" indent="-457200">
              <a:buAutoNum type="arabicPeriod"/>
            </a:pPr>
            <a:endParaRPr lang="en-US" altLang="zh-CN" sz="2400" dirty="0" smtClean="0">
              <a:solidFill>
                <a:schemeClr val="accent5"/>
              </a:solidFill>
            </a:endParaRPr>
          </a:p>
          <a:p>
            <a:pPr marL="457200" indent="-457200">
              <a:buAutoNum type="arabicPeriod"/>
            </a:pPr>
            <a:r>
              <a:rPr lang="zh-CN" altLang="en-US" sz="2400" dirty="0" smtClean="0">
                <a:solidFill>
                  <a:schemeClr val="accent5"/>
                </a:solidFill>
              </a:rPr>
              <a:t>递归下降分析器</a:t>
            </a:r>
            <a:endParaRPr lang="en-US" altLang="zh-CN" sz="2400" dirty="0" smtClean="0">
              <a:solidFill>
                <a:schemeClr val="accent5"/>
              </a:solidFill>
            </a:endParaRPr>
          </a:p>
        </p:txBody>
      </p:sp>
    </p:spTree>
    <p:extLst>
      <p:ext uri="{BB962C8B-B14F-4D97-AF65-F5344CB8AC3E}">
        <p14:creationId xmlns:p14="http://schemas.microsoft.com/office/powerpoint/2010/main" val="1010198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语法分析</a:t>
            </a:r>
            <a:endParaRPr lang="zh-CN" altLang="en-US" dirty="0"/>
          </a:p>
        </p:txBody>
      </p:sp>
      <p:sp>
        <p:nvSpPr>
          <p:cNvPr id="3" name="内容占位符 2"/>
          <p:cNvSpPr>
            <a:spLocks noGrp="1"/>
          </p:cNvSpPr>
          <p:nvPr>
            <p:ph idx="1"/>
          </p:nvPr>
        </p:nvSpPr>
        <p:spPr/>
        <p:txBody>
          <a:bodyPr/>
          <a:lstStyle/>
          <a:p>
            <a:r>
              <a:rPr lang="zh-CN" altLang="en-US" dirty="0" smtClean="0"/>
              <a:t>预测分析</a:t>
            </a:r>
            <a:endParaRPr lang="en-US" altLang="zh-CN" dirty="0" smtClean="0"/>
          </a:p>
          <a:p>
            <a:endParaRPr lang="zh-CN" altLang="en-US" dirty="0"/>
          </a:p>
        </p:txBody>
      </p:sp>
      <p:sp>
        <p:nvSpPr>
          <p:cNvPr id="4" name="文本框 3"/>
          <p:cNvSpPr txBox="1"/>
          <p:nvPr/>
        </p:nvSpPr>
        <p:spPr>
          <a:xfrm>
            <a:off x="628650" y="2474978"/>
            <a:ext cx="2982165" cy="1938992"/>
          </a:xfrm>
          <a:prstGeom prst="rect">
            <a:avLst/>
          </a:prstGeom>
          <a:noFill/>
        </p:spPr>
        <p:txBody>
          <a:bodyPr wrap="square" rtlCol="0">
            <a:spAutoFit/>
          </a:bodyPr>
          <a:lstStyle/>
          <a:p>
            <a:pPr marL="457200" indent="-457200">
              <a:buAutoNum type="arabicPeriod"/>
            </a:pPr>
            <a:r>
              <a:rPr lang="zh-CN" altLang="en-US" sz="2400" dirty="0" smtClean="0">
                <a:solidFill>
                  <a:schemeClr val="accent5"/>
                </a:solidFill>
              </a:rPr>
              <a:t>构造预测分析表</a:t>
            </a:r>
            <a:endParaRPr lang="en-US" altLang="zh-CN" sz="2400" dirty="0" smtClean="0">
              <a:solidFill>
                <a:schemeClr val="accent5"/>
              </a:solidFill>
            </a:endParaRPr>
          </a:p>
          <a:p>
            <a:pPr marL="457200" indent="-457200">
              <a:buAutoNum type="arabicPeriod"/>
            </a:pPr>
            <a:endParaRPr lang="en-US" altLang="zh-CN" sz="2400" dirty="0" smtClean="0">
              <a:solidFill>
                <a:schemeClr val="accent5"/>
              </a:solidFill>
            </a:endParaRPr>
          </a:p>
          <a:p>
            <a:pPr marL="457200" indent="-457200">
              <a:buAutoNum type="arabicPeriod"/>
            </a:pPr>
            <a:r>
              <a:rPr lang="zh-CN" altLang="en-US" sz="2400" dirty="0" smtClean="0">
                <a:solidFill>
                  <a:schemeClr val="accent5"/>
                </a:solidFill>
              </a:rPr>
              <a:t>消除多重定义</a:t>
            </a:r>
            <a:endParaRPr lang="en-US" altLang="zh-CN" sz="2400" dirty="0" smtClean="0">
              <a:solidFill>
                <a:schemeClr val="accent5"/>
              </a:solidFill>
            </a:endParaRPr>
          </a:p>
          <a:p>
            <a:pPr marL="457200" indent="-457200">
              <a:buAutoNum type="arabicPeriod"/>
            </a:pPr>
            <a:endParaRPr lang="en-US" altLang="zh-CN" sz="2400" dirty="0" smtClean="0">
              <a:solidFill>
                <a:schemeClr val="accent5"/>
              </a:solidFill>
            </a:endParaRPr>
          </a:p>
          <a:p>
            <a:pPr marL="457200" indent="-457200">
              <a:buAutoNum type="arabicPeriod"/>
            </a:pPr>
            <a:r>
              <a:rPr lang="zh-CN" altLang="en-US" sz="2400" dirty="0" smtClean="0">
                <a:solidFill>
                  <a:schemeClr val="accent5"/>
                </a:solidFill>
              </a:rPr>
              <a:t>递归下降分析器</a:t>
            </a:r>
            <a:endParaRPr lang="en-US" altLang="zh-CN" sz="2400" dirty="0" smtClean="0">
              <a:solidFill>
                <a:schemeClr val="accent5"/>
              </a:solidFill>
            </a:endParaRPr>
          </a:p>
        </p:txBody>
      </p:sp>
      <p:pic>
        <p:nvPicPr>
          <p:cNvPr id="5" name="图片 4"/>
          <p:cNvPicPr>
            <a:picLocks noChangeAspect="1"/>
          </p:cNvPicPr>
          <p:nvPr/>
        </p:nvPicPr>
        <p:blipFill>
          <a:blip r:embed="rId2"/>
          <a:stretch>
            <a:fillRect/>
          </a:stretch>
        </p:blipFill>
        <p:spPr>
          <a:xfrm>
            <a:off x="3610815" y="2642672"/>
            <a:ext cx="4723809" cy="1466667"/>
          </a:xfrm>
          <a:prstGeom prst="rect">
            <a:avLst/>
          </a:prstGeom>
        </p:spPr>
      </p:pic>
      <p:pic>
        <p:nvPicPr>
          <p:cNvPr id="6" name="图片 5"/>
          <p:cNvPicPr>
            <a:picLocks noChangeAspect="1"/>
          </p:cNvPicPr>
          <p:nvPr/>
        </p:nvPicPr>
        <p:blipFill>
          <a:blip r:embed="rId3"/>
          <a:stretch>
            <a:fillRect/>
          </a:stretch>
        </p:blipFill>
        <p:spPr>
          <a:xfrm>
            <a:off x="3036722" y="4244275"/>
            <a:ext cx="5523809" cy="1638095"/>
          </a:xfrm>
          <a:prstGeom prst="rect">
            <a:avLst/>
          </a:prstGeom>
        </p:spPr>
      </p:pic>
    </p:spTree>
    <p:extLst>
      <p:ext uri="{BB962C8B-B14F-4D97-AF65-F5344CB8AC3E}">
        <p14:creationId xmlns:p14="http://schemas.microsoft.com/office/powerpoint/2010/main" val="19648430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语法分析</a:t>
            </a:r>
            <a:endParaRPr lang="zh-CN" altLang="en-US" dirty="0"/>
          </a:p>
        </p:txBody>
      </p:sp>
      <p:sp>
        <p:nvSpPr>
          <p:cNvPr id="3" name="内容占位符 2"/>
          <p:cNvSpPr>
            <a:spLocks noGrp="1"/>
          </p:cNvSpPr>
          <p:nvPr>
            <p:ph idx="1"/>
          </p:nvPr>
        </p:nvSpPr>
        <p:spPr/>
        <p:txBody>
          <a:bodyPr/>
          <a:lstStyle/>
          <a:p>
            <a:r>
              <a:rPr lang="en-US" altLang="zh-CN" dirty="0" smtClean="0"/>
              <a:t>LR</a:t>
            </a:r>
            <a:r>
              <a:rPr lang="zh-CN" altLang="en-US" dirty="0" smtClean="0"/>
              <a:t>分析</a:t>
            </a:r>
            <a:endParaRPr lang="en-US" altLang="zh-CN" dirty="0" smtClean="0"/>
          </a:p>
          <a:p>
            <a:pPr lvl="1"/>
            <a:r>
              <a:rPr lang="en-US" altLang="zh-CN" dirty="0" smtClean="0"/>
              <a:t>LR(k)</a:t>
            </a:r>
            <a:r>
              <a:rPr lang="zh-CN" altLang="en-US" dirty="0"/>
              <a:t>：</a:t>
            </a:r>
            <a:r>
              <a:rPr lang="zh-CN" altLang="en-US" dirty="0" smtClean="0"/>
              <a:t>从左至右分析、最右推导、超前查看</a:t>
            </a:r>
            <a:r>
              <a:rPr lang="en-US" altLang="zh-CN" dirty="0" smtClean="0"/>
              <a:t>k</a:t>
            </a:r>
            <a:r>
              <a:rPr lang="zh-CN" altLang="en-US" dirty="0" smtClean="0"/>
              <a:t>个单词</a:t>
            </a:r>
            <a:endParaRPr lang="zh-CN" altLang="en-US" dirty="0"/>
          </a:p>
        </p:txBody>
      </p:sp>
      <p:pic>
        <p:nvPicPr>
          <p:cNvPr id="4" name="图片 3"/>
          <p:cNvPicPr>
            <a:picLocks noChangeAspect="1"/>
          </p:cNvPicPr>
          <p:nvPr/>
        </p:nvPicPr>
        <p:blipFill>
          <a:blip r:embed="rId2"/>
          <a:stretch>
            <a:fillRect/>
          </a:stretch>
        </p:blipFill>
        <p:spPr>
          <a:xfrm>
            <a:off x="1298279" y="2735286"/>
            <a:ext cx="6337555" cy="3914372"/>
          </a:xfrm>
          <a:prstGeom prst="rect">
            <a:avLst/>
          </a:prstGeom>
        </p:spPr>
      </p:pic>
    </p:spTree>
    <p:extLst>
      <p:ext uri="{BB962C8B-B14F-4D97-AF65-F5344CB8AC3E}">
        <p14:creationId xmlns:p14="http://schemas.microsoft.com/office/powerpoint/2010/main" val="22398142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语法分析</a:t>
            </a:r>
            <a:endParaRPr lang="zh-CN" altLang="en-US" dirty="0"/>
          </a:p>
        </p:txBody>
      </p:sp>
      <p:sp>
        <p:nvSpPr>
          <p:cNvPr id="3" name="内容占位符 2"/>
          <p:cNvSpPr>
            <a:spLocks noGrp="1"/>
          </p:cNvSpPr>
          <p:nvPr>
            <p:ph idx="1"/>
          </p:nvPr>
        </p:nvSpPr>
        <p:spPr/>
        <p:txBody>
          <a:bodyPr/>
          <a:lstStyle/>
          <a:p>
            <a:r>
              <a:rPr lang="zh-CN" altLang="en-US" dirty="0" smtClean="0"/>
              <a:t>分析器生成器</a:t>
            </a:r>
            <a:endParaRPr lang="en-US" altLang="zh-CN" dirty="0" smtClean="0"/>
          </a:p>
          <a:p>
            <a:endParaRPr lang="zh-CN" altLang="en-US" dirty="0"/>
          </a:p>
        </p:txBody>
      </p:sp>
      <p:pic>
        <p:nvPicPr>
          <p:cNvPr id="6" name="图片 5"/>
          <p:cNvPicPr>
            <a:picLocks noChangeAspect="1"/>
          </p:cNvPicPr>
          <p:nvPr/>
        </p:nvPicPr>
        <p:blipFill>
          <a:blip r:embed="rId2"/>
          <a:stretch>
            <a:fillRect/>
          </a:stretch>
        </p:blipFill>
        <p:spPr>
          <a:xfrm>
            <a:off x="360801" y="2590602"/>
            <a:ext cx="8539744" cy="3390069"/>
          </a:xfrm>
          <a:prstGeom prst="rect">
            <a:avLst/>
          </a:prstGeom>
        </p:spPr>
      </p:pic>
    </p:spTree>
    <p:extLst>
      <p:ext uri="{BB962C8B-B14F-4D97-AF65-F5344CB8AC3E}">
        <p14:creationId xmlns:p14="http://schemas.microsoft.com/office/powerpoint/2010/main" val="16856046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上下文相关分析</a:t>
            </a:r>
            <a:endParaRPr lang="zh-CN" altLang="en-US" dirty="0"/>
          </a:p>
        </p:txBody>
      </p:sp>
      <p:sp>
        <p:nvSpPr>
          <p:cNvPr id="3" name="内容占位符 2"/>
          <p:cNvSpPr>
            <a:spLocks noGrp="1"/>
          </p:cNvSpPr>
          <p:nvPr>
            <p:ph idx="1"/>
          </p:nvPr>
        </p:nvSpPr>
        <p:spPr/>
        <p:txBody>
          <a:bodyPr/>
          <a:lstStyle/>
          <a:p>
            <a:r>
              <a:rPr lang="zh-CN" altLang="en-US" dirty="0" smtClean="0"/>
              <a:t>概述</a:t>
            </a:r>
            <a:endParaRPr lang="en-US" altLang="zh-CN" dirty="0" smtClean="0"/>
          </a:p>
          <a:p>
            <a:pPr lvl="1"/>
            <a:r>
              <a:rPr lang="zh-CN" altLang="en-US" dirty="0" smtClean="0">
                <a:solidFill>
                  <a:schemeClr val="accent5"/>
                </a:solidFill>
              </a:rPr>
              <a:t>语法正确</a:t>
            </a:r>
            <a:r>
              <a:rPr lang="zh-CN" altLang="en-US" dirty="0" smtClean="0"/>
              <a:t>的输入程序仍然可能包含严重的错误，导致编译无法完成。为了检查这样的错误，编译器需要进行更深层的检查，其中设计每条语句放到实际的上下文中进行考虑。</a:t>
            </a:r>
            <a:endParaRPr lang="en-US" altLang="zh-CN" dirty="0" smtClean="0"/>
          </a:p>
          <a:p>
            <a:pPr lvl="1"/>
            <a:r>
              <a:rPr lang="zh-CN" altLang="en-US" dirty="0" smtClean="0"/>
              <a:t>为积累进一步转换需要的上下文知识，编译器必须开发出一些方法，从语法之外的视角来考察程序。</a:t>
            </a:r>
            <a:endParaRPr lang="en-US" altLang="zh-CN" dirty="0" smtClean="0"/>
          </a:p>
          <a:p>
            <a:pPr lvl="1"/>
            <a:endParaRPr lang="zh-CN" altLang="en-US" dirty="0"/>
          </a:p>
        </p:txBody>
      </p:sp>
    </p:spTree>
    <p:extLst>
      <p:ext uri="{BB962C8B-B14F-4D97-AF65-F5344CB8AC3E}">
        <p14:creationId xmlns:p14="http://schemas.microsoft.com/office/powerpoint/2010/main" val="17386071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上下文相关分析</a:t>
            </a:r>
            <a:endParaRPr lang="zh-CN" altLang="en-US" dirty="0"/>
          </a:p>
        </p:txBody>
      </p:sp>
      <p:sp>
        <p:nvSpPr>
          <p:cNvPr id="3" name="内容占位符 2"/>
          <p:cNvSpPr>
            <a:spLocks noGrp="1"/>
          </p:cNvSpPr>
          <p:nvPr>
            <p:ph idx="1"/>
          </p:nvPr>
        </p:nvSpPr>
        <p:spPr/>
        <p:txBody>
          <a:bodyPr/>
          <a:lstStyle/>
          <a:p>
            <a:r>
              <a:rPr lang="zh-CN" altLang="en-US" dirty="0" smtClean="0"/>
              <a:t>类型系统</a:t>
            </a:r>
            <a:endParaRPr lang="en-US" altLang="zh-CN" dirty="0" smtClean="0"/>
          </a:p>
          <a:p>
            <a:pPr lvl="1"/>
            <a:r>
              <a:rPr lang="zh-CN" altLang="en-US" dirty="0" smtClean="0"/>
              <a:t>大多数程序设计语言都将一组性质关联到每个数据值，这些性质的集合成为值的</a:t>
            </a:r>
            <a:r>
              <a:rPr lang="zh-CN" altLang="en-US" dirty="0" smtClean="0">
                <a:solidFill>
                  <a:schemeClr val="accent5"/>
                </a:solidFill>
              </a:rPr>
              <a:t>类型</a:t>
            </a:r>
            <a:r>
              <a:rPr lang="zh-CN" altLang="en-US" dirty="0" smtClean="0"/>
              <a:t>。与上下文无关语法相比，利用</a:t>
            </a:r>
            <a:r>
              <a:rPr lang="zh-CN" altLang="en-US" dirty="0" smtClean="0">
                <a:solidFill>
                  <a:schemeClr val="accent5"/>
                </a:solidFill>
              </a:rPr>
              <a:t>类型系统</a:t>
            </a:r>
            <a:r>
              <a:rPr lang="zh-CN" altLang="en-US" dirty="0" smtClean="0"/>
              <a:t>可以在更精确的层次上规定程序的行为。</a:t>
            </a:r>
            <a:endParaRPr lang="zh-CN" altLang="en-US" dirty="0"/>
          </a:p>
        </p:txBody>
      </p:sp>
      <p:sp>
        <p:nvSpPr>
          <p:cNvPr id="4" name="文本框 3"/>
          <p:cNvSpPr txBox="1"/>
          <p:nvPr/>
        </p:nvSpPr>
        <p:spPr>
          <a:xfrm>
            <a:off x="960443" y="3769388"/>
            <a:ext cx="4775339" cy="2677656"/>
          </a:xfrm>
          <a:prstGeom prst="rect">
            <a:avLst/>
          </a:prstGeom>
          <a:noFill/>
        </p:spPr>
        <p:txBody>
          <a:bodyPr wrap="square" rtlCol="0">
            <a:spAutoFit/>
          </a:bodyPr>
          <a:lstStyle/>
          <a:p>
            <a:pPr marL="457200" indent="-457200">
              <a:buAutoNum type="arabicPeriod"/>
            </a:pPr>
            <a:r>
              <a:rPr lang="zh-CN" altLang="en-US" sz="2400" dirty="0" smtClean="0">
                <a:solidFill>
                  <a:schemeClr val="accent5"/>
                </a:solidFill>
              </a:rPr>
              <a:t>确保运行时的安全性</a:t>
            </a:r>
            <a:endParaRPr lang="en-US" altLang="zh-CN" sz="2400" dirty="0" smtClean="0">
              <a:solidFill>
                <a:schemeClr val="accent5"/>
              </a:solidFill>
            </a:endParaRPr>
          </a:p>
          <a:p>
            <a:pPr marL="457200" indent="-457200">
              <a:buAutoNum type="arabicPeriod"/>
            </a:pPr>
            <a:endParaRPr lang="en-US" altLang="zh-CN" sz="2400" dirty="0" smtClean="0">
              <a:solidFill>
                <a:schemeClr val="accent5"/>
              </a:solidFill>
            </a:endParaRPr>
          </a:p>
          <a:p>
            <a:pPr marL="457200" indent="-457200">
              <a:buAutoNum type="arabicPeriod"/>
            </a:pPr>
            <a:r>
              <a:rPr lang="zh-CN" altLang="en-US" sz="2400" dirty="0" smtClean="0">
                <a:solidFill>
                  <a:schemeClr val="accent5"/>
                </a:solidFill>
              </a:rPr>
              <a:t>提高表达力</a:t>
            </a:r>
            <a:endParaRPr lang="en-US" altLang="zh-CN" sz="2400" dirty="0" smtClean="0">
              <a:solidFill>
                <a:schemeClr val="accent5"/>
              </a:solidFill>
            </a:endParaRPr>
          </a:p>
          <a:p>
            <a:pPr marL="457200" indent="-457200">
              <a:buAutoNum type="arabicPeriod"/>
            </a:pPr>
            <a:endParaRPr lang="en-US" altLang="zh-CN" sz="2400" dirty="0" smtClean="0">
              <a:solidFill>
                <a:schemeClr val="accent5"/>
              </a:solidFill>
            </a:endParaRPr>
          </a:p>
          <a:p>
            <a:pPr marL="457200" indent="-457200">
              <a:buAutoNum type="arabicPeriod"/>
            </a:pPr>
            <a:r>
              <a:rPr lang="zh-CN" altLang="en-US" sz="2400" dirty="0" smtClean="0">
                <a:solidFill>
                  <a:schemeClr val="accent5"/>
                </a:solidFill>
              </a:rPr>
              <a:t>生成更好的代码</a:t>
            </a:r>
            <a:endParaRPr lang="en-US" altLang="zh-CN" sz="2400" dirty="0" smtClean="0">
              <a:solidFill>
                <a:schemeClr val="accent5"/>
              </a:solidFill>
            </a:endParaRPr>
          </a:p>
          <a:p>
            <a:pPr marL="457200" indent="-457200">
              <a:buAutoNum type="arabicPeriod"/>
            </a:pPr>
            <a:endParaRPr lang="en-US" altLang="zh-CN" sz="2400" dirty="0">
              <a:solidFill>
                <a:schemeClr val="accent5"/>
              </a:solidFill>
            </a:endParaRPr>
          </a:p>
          <a:p>
            <a:pPr marL="457200" indent="-457200">
              <a:buAutoNum type="arabicPeriod"/>
            </a:pPr>
            <a:r>
              <a:rPr lang="zh-CN" altLang="en-US" sz="2400" dirty="0" smtClean="0">
                <a:solidFill>
                  <a:schemeClr val="accent5"/>
                </a:solidFill>
              </a:rPr>
              <a:t>类型检查</a:t>
            </a:r>
            <a:endParaRPr lang="en-US" altLang="zh-CN" sz="2400" dirty="0" smtClean="0">
              <a:solidFill>
                <a:schemeClr val="accent5"/>
              </a:solidFill>
            </a:endParaRPr>
          </a:p>
        </p:txBody>
      </p:sp>
    </p:spTree>
    <p:extLst>
      <p:ext uri="{BB962C8B-B14F-4D97-AF65-F5344CB8AC3E}">
        <p14:creationId xmlns:p14="http://schemas.microsoft.com/office/powerpoint/2010/main" val="36658459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上下文相关分析</a:t>
            </a:r>
            <a:endParaRPr lang="zh-CN" altLang="en-US" dirty="0"/>
          </a:p>
        </p:txBody>
      </p:sp>
      <p:sp>
        <p:nvSpPr>
          <p:cNvPr id="3" name="内容占位符 2"/>
          <p:cNvSpPr>
            <a:spLocks noGrp="1"/>
          </p:cNvSpPr>
          <p:nvPr>
            <p:ph idx="1"/>
          </p:nvPr>
        </p:nvSpPr>
        <p:spPr/>
        <p:txBody>
          <a:bodyPr/>
          <a:lstStyle/>
          <a:p>
            <a:r>
              <a:rPr lang="zh-CN" altLang="en-US" dirty="0" smtClean="0"/>
              <a:t>属性语法</a:t>
            </a:r>
            <a:endParaRPr lang="en-US" altLang="zh-CN" dirty="0" smtClean="0"/>
          </a:p>
          <a:p>
            <a:pPr lvl="1"/>
            <a:r>
              <a:rPr lang="zh-CN" altLang="en-US" dirty="0" smtClean="0">
                <a:solidFill>
                  <a:schemeClr val="accent5"/>
                </a:solidFill>
              </a:rPr>
              <a:t>属性</a:t>
            </a:r>
            <a:r>
              <a:rPr lang="zh-CN" altLang="en-US" dirty="0">
                <a:solidFill>
                  <a:schemeClr val="accent5"/>
                </a:solidFill>
              </a:rPr>
              <a:t>语法</a:t>
            </a:r>
            <a:r>
              <a:rPr lang="zh-CN" altLang="en-US" dirty="0"/>
              <a:t>的是用于上下文相关分析的一种形式化机制。属性语法包 括一个上下文无关语法，外加一组规定了某些计算的规则。每个规则都 通过其他属性的值定义了一个值或属性。规则将属性关联到一个特定的 语法符号，出现在语法分析树中的每个语法符号实例都有一个对应的属 性实例。规则是</a:t>
            </a:r>
            <a:r>
              <a:rPr lang="zh-CN" altLang="en-US" dirty="0" smtClean="0"/>
              <a:t>功能性的，</a:t>
            </a:r>
            <a:r>
              <a:rPr lang="zh-CN" altLang="en-US" dirty="0"/>
              <a:t>没有蕴涵特定的求值次序，且唯一地定义</a:t>
            </a:r>
            <a:r>
              <a:rPr lang="zh-CN" altLang="en-US" dirty="0" smtClean="0"/>
              <a:t>了每个</a:t>
            </a:r>
            <a:r>
              <a:rPr lang="zh-CN" altLang="en-US" dirty="0"/>
              <a:t>属性值。</a:t>
            </a:r>
          </a:p>
        </p:txBody>
      </p:sp>
    </p:spTree>
    <p:extLst>
      <p:ext uri="{BB962C8B-B14F-4D97-AF65-F5344CB8AC3E}">
        <p14:creationId xmlns:p14="http://schemas.microsoft.com/office/powerpoint/2010/main" val="769257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RISC-V</a:t>
            </a:r>
            <a:r>
              <a:rPr lang="zh-CN" altLang="en-US" dirty="0" smtClean="0"/>
              <a:t>的特点</a:t>
            </a:r>
            <a:endParaRPr lang="zh-CN" altLang="en-US" dirty="0"/>
          </a:p>
        </p:txBody>
      </p:sp>
      <p:sp>
        <p:nvSpPr>
          <p:cNvPr id="3" name="内容占位符 2"/>
          <p:cNvSpPr>
            <a:spLocks noGrp="1"/>
          </p:cNvSpPr>
          <p:nvPr>
            <p:ph idx="1"/>
          </p:nvPr>
        </p:nvSpPr>
        <p:spPr/>
        <p:txBody>
          <a:bodyPr/>
          <a:lstStyle/>
          <a:p>
            <a:r>
              <a:rPr lang="zh-CN" altLang="en-US" dirty="0" smtClean="0"/>
              <a:t>完全开源</a:t>
            </a:r>
            <a:endParaRPr lang="en-US" altLang="zh-CN" dirty="0" smtClean="0"/>
          </a:p>
          <a:p>
            <a:pPr lvl="1"/>
            <a:r>
              <a:rPr lang="zh-CN" altLang="en-US" dirty="0"/>
              <a:t>开源采用宽松的</a:t>
            </a:r>
            <a:r>
              <a:rPr lang="en-US" altLang="zh-CN" dirty="0"/>
              <a:t>BSD</a:t>
            </a:r>
            <a:r>
              <a:rPr lang="zh-CN" altLang="en-US" dirty="0"/>
              <a:t>协议，企业完全自由免费使用，同时也容许企业添加自有指令集拓展而不必开放共享以实现差异化发展。</a:t>
            </a:r>
            <a:endParaRPr lang="en-US" altLang="zh-CN" dirty="0"/>
          </a:p>
          <a:p>
            <a:r>
              <a:rPr lang="zh-CN" altLang="en-US" dirty="0" smtClean="0"/>
              <a:t>架构简单</a:t>
            </a:r>
            <a:endParaRPr lang="en-US" altLang="zh-CN" dirty="0" smtClean="0"/>
          </a:p>
          <a:p>
            <a:pPr lvl="1"/>
            <a:r>
              <a:rPr lang="en-US" altLang="zh-CN" dirty="0"/>
              <a:t>RISC-V</a:t>
            </a:r>
            <a:r>
              <a:rPr lang="zh-CN" altLang="en-US" dirty="0"/>
              <a:t>基础指令集则只有</a:t>
            </a:r>
            <a:r>
              <a:rPr lang="en-US" altLang="zh-CN" dirty="0"/>
              <a:t>40</a:t>
            </a:r>
            <a:r>
              <a:rPr lang="zh-CN" altLang="en-US" dirty="0"/>
              <a:t>多条，加上其他的模块化扩展指令总共几十条指令。</a:t>
            </a:r>
            <a:r>
              <a:rPr lang="en-US" altLang="zh-CN" dirty="0"/>
              <a:t>RISC-V</a:t>
            </a:r>
            <a:r>
              <a:rPr lang="zh-CN" altLang="en-US" dirty="0"/>
              <a:t>的规范文档仅有</a:t>
            </a:r>
            <a:r>
              <a:rPr lang="en-US" altLang="zh-CN" dirty="0"/>
              <a:t>145</a:t>
            </a:r>
            <a:r>
              <a:rPr lang="zh-CN" altLang="en-US" dirty="0"/>
              <a:t>页</a:t>
            </a:r>
            <a:r>
              <a:rPr lang="zh-CN" altLang="en-US" dirty="0" smtClean="0"/>
              <a:t>。</a:t>
            </a:r>
            <a:endParaRPr lang="en-US" altLang="zh-CN" dirty="0"/>
          </a:p>
          <a:p>
            <a:r>
              <a:rPr lang="zh-CN" altLang="en-US" dirty="0" smtClean="0"/>
              <a:t>易于移植*</a:t>
            </a:r>
            <a:r>
              <a:rPr lang="en-US" altLang="zh-CN" dirty="0" smtClean="0"/>
              <a:t>nix</a:t>
            </a:r>
          </a:p>
          <a:p>
            <a:pPr lvl="1"/>
            <a:r>
              <a:rPr lang="en-US" altLang="zh-CN" dirty="0"/>
              <a:t>RISC-V</a:t>
            </a:r>
            <a:r>
              <a:rPr lang="zh-CN" altLang="en-US" dirty="0"/>
              <a:t>提供了特权级指令和用户级指令，使开发者能非常方便的移植</a:t>
            </a:r>
            <a:r>
              <a:rPr lang="en-US" altLang="zh-CN" dirty="0" err="1"/>
              <a:t>linux</a:t>
            </a:r>
            <a:r>
              <a:rPr lang="zh-CN" altLang="en-US" dirty="0"/>
              <a:t>和</a:t>
            </a:r>
            <a:r>
              <a:rPr lang="en-US" altLang="zh-CN" dirty="0" err="1"/>
              <a:t>unix</a:t>
            </a:r>
            <a:r>
              <a:rPr lang="zh-CN" altLang="en-US" dirty="0"/>
              <a:t>系统到</a:t>
            </a:r>
            <a:r>
              <a:rPr lang="en-US" altLang="zh-CN" dirty="0" smtClean="0"/>
              <a:t>RISC-V</a:t>
            </a:r>
            <a:r>
              <a:rPr lang="zh-CN" altLang="en-US" dirty="0" smtClean="0"/>
              <a:t>平台。</a:t>
            </a:r>
            <a:endParaRPr lang="zh-CN" altLang="en-US" dirty="0"/>
          </a:p>
        </p:txBody>
      </p:sp>
    </p:spTree>
    <p:extLst>
      <p:ext uri="{BB962C8B-B14F-4D97-AF65-F5344CB8AC3E}">
        <p14:creationId xmlns:p14="http://schemas.microsoft.com/office/powerpoint/2010/main" val="357830329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上下文相关分析</a:t>
            </a:r>
            <a:endParaRPr lang="zh-CN" altLang="en-US" dirty="0"/>
          </a:p>
        </p:txBody>
      </p:sp>
      <p:sp>
        <p:nvSpPr>
          <p:cNvPr id="3" name="内容占位符 2"/>
          <p:cNvSpPr>
            <a:spLocks noGrp="1"/>
          </p:cNvSpPr>
          <p:nvPr>
            <p:ph idx="1"/>
          </p:nvPr>
        </p:nvSpPr>
        <p:spPr/>
        <p:txBody>
          <a:bodyPr/>
          <a:lstStyle/>
          <a:p>
            <a:r>
              <a:rPr lang="zh-CN" altLang="en-US" dirty="0" smtClean="0"/>
              <a:t>属性语法</a:t>
            </a:r>
            <a:endParaRPr lang="en-US" altLang="zh-CN" dirty="0" smtClean="0"/>
          </a:p>
          <a:p>
            <a:pPr lvl="1"/>
            <a:endParaRPr lang="zh-CN" altLang="en-US" dirty="0"/>
          </a:p>
        </p:txBody>
      </p:sp>
      <p:pic>
        <p:nvPicPr>
          <p:cNvPr id="4" name="图片 3"/>
          <p:cNvPicPr>
            <a:picLocks noChangeAspect="1"/>
          </p:cNvPicPr>
          <p:nvPr/>
        </p:nvPicPr>
        <p:blipFill>
          <a:blip r:embed="rId2"/>
          <a:stretch>
            <a:fillRect/>
          </a:stretch>
        </p:blipFill>
        <p:spPr>
          <a:xfrm>
            <a:off x="786286" y="2693959"/>
            <a:ext cx="7571428" cy="2847619"/>
          </a:xfrm>
          <a:prstGeom prst="rect">
            <a:avLst/>
          </a:prstGeom>
        </p:spPr>
      </p:pic>
    </p:spTree>
    <p:extLst>
      <p:ext uri="{BB962C8B-B14F-4D97-AF65-F5344CB8AC3E}">
        <p14:creationId xmlns:p14="http://schemas.microsoft.com/office/powerpoint/2010/main" val="16753793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上下文相关分析</a:t>
            </a:r>
            <a:endParaRPr lang="zh-CN" altLang="en-US" dirty="0"/>
          </a:p>
        </p:txBody>
      </p:sp>
      <p:sp>
        <p:nvSpPr>
          <p:cNvPr id="3" name="内容占位符 2"/>
          <p:cNvSpPr>
            <a:spLocks noGrp="1"/>
          </p:cNvSpPr>
          <p:nvPr>
            <p:ph idx="1"/>
          </p:nvPr>
        </p:nvSpPr>
        <p:spPr/>
        <p:txBody>
          <a:bodyPr/>
          <a:lstStyle/>
          <a:p>
            <a:r>
              <a:rPr lang="zh-CN" altLang="en-US" dirty="0" smtClean="0"/>
              <a:t>属性语法</a:t>
            </a:r>
            <a:endParaRPr lang="zh-CN" altLang="en-US" dirty="0"/>
          </a:p>
        </p:txBody>
      </p:sp>
      <p:pic>
        <p:nvPicPr>
          <p:cNvPr id="4" name="图片 3"/>
          <p:cNvPicPr>
            <a:picLocks noChangeAspect="1"/>
          </p:cNvPicPr>
          <p:nvPr/>
        </p:nvPicPr>
        <p:blipFill>
          <a:blip r:embed="rId2"/>
          <a:stretch>
            <a:fillRect/>
          </a:stretch>
        </p:blipFill>
        <p:spPr>
          <a:xfrm>
            <a:off x="1643428" y="2605834"/>
            <a:ext cx="5857143" cy="3047619"/>
          </a:xfrm>
          <a:prstGeom prst="rect">
            <a:avLst/>
          </a:prstGeom>
        </p:spPr>
      </p:pic>
    </p:spTree>
    <p:extLst>
      <p:ext uri="{BB962C8B-B14F-4D97-AF65-F5344CB8AC3E}">
        <p14:creationId xmlns:p14="http://schemas.microsoft.com/office/powerpoint/2010/main" val="27908413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idx="1"/>
          </p:nvPr>
        </p:nvSpPr>
        <p:spPr/>
        <p:txBody>
          <a:bodyPr/>
          <a:lstStyle/>
          <a:p>
            <a:pPr marL="0" indent="0">
              <a:buNone/>
            </a:pPr>
            <a:endParaRPr lang="en-US" altLang="zh-CN" dirty="0"/>
          </a:p>
          <a:p>
            <a:pPr marL="0" indent="0">
              <a:buNone/>
            </a:pPr>
            <a:endParaRPr lang="en-US" altLang="zh-CN" dirty="0"/>
          </a:p>
          <a:p>
            <a:pPr marL="0" indent="0" algn="ctr">
              <a:buNone/>
            </a:pPr>
            <a:r>
              <a:rPr lang="en-US" altLang="zh-CN" dirty="0" smtClean="0"/>
              <a:t>Q &amp; A</a:t>
            </a:r>
            <a:endParaRPr lang="zh-CN" altLang="en-US" dirty="0"/>
          </a:p>
        </p:txBody>
      </p:sp>
    </p:spTree>
    <p:extLst>
      <p:ext uri="{BB962C8B-B14F-4D97-AF65-F5344CB8AC3E}">
        <p14:creationId xmlns:p14="http://schemas.microsoft.com/office/powerpoint/2010/main" val="61163409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4 RISC-V</a:t>
            </a:r>
            <a:r>
              <a:rPr lang="zh-CN" altLang="en-US" dirty="0"/>
              <a:t>工具链的开发</a:t>
            </a:r>
          </a:p>
        </p:txBody>
      </p:sp>
      <p:sp>
        <p:nvSpPr>
          <p:cNvPr id="3" name="副标题 2"/>
          <p:cNvSpPr>
            <a:spLocks noGrp="1"/>
          </p:cNvSpPr>
          <p:nvPr>
            <p:ph type="subTitle" idx="1"/>
          </p:nvPr>
        </p:nvSpPr>
        <p:spPr/>
        <p:txBody>
          <a:bodyPr/>
          <a:lstStyle/>
          <a:p>
            <a:r>
              <a:rPr lang="zh-CN" altLang="en-US" dirty="0"/>
              <a:t>潘志铭</a:t>
            </a:r>
          </a:p>
        </p:txBody>
      </p:sp>
    </p:spTree>
    <p:extLst>
      <p:ext uri="{BB962C8B-B14F-4D97-AF65-F5344CB8AC3E}">
        <p14:creationId xmlns:p14="http://schemas.microsoft.com/office/powerpoint/2010/main" val="39857525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6042594-D248-4A19-A27C-4157DA40D57C}"/>
              </a:ext>
            </a:extLst>
          </p:cNvPr>
          <p:cNvSpPr>
            <a:spLocks noGrp="1"/>
          </p:cNvSpPr>
          <p:nvPr>
            <p:ph type="title"/>
          </p:nvPr>
        </p:nvSpPr>
        <p:spPr/>
        <p:txBody>
          <a:bodyPr/>
          <a:lstStyle/>
          <a:p>
            <a:r>
              <a:rPr lang="zh-CN" altLang="en-US" dirty="0" smtClean="0"/>
              <a:t>为什么</a:t>
            </a:r>
            <a:r>
              <a:rPr lang="zh-CN" altLang="en-US" dirty="0"/>
              <a:t>要进行工具链开发？</a:t>
            </a:r>
          </a:p>
        </p:txBody>
      </p:sp>
      <p:sp>
        <p:nvSpPr>
          <p:cNvPr id="3" name="内容占位符 2">
            <a:extLst>
              <a:ext uri="{FF2B5EF4-FFF2-40B4-BE49-F238E27FC236}">
                <a16:creationId xmlns:a16="http://schemas.microsoft.com/office/drawing/2014/main" xmlns="" id="{8BFE08A8-697C-4661-B756-C33308EF04FC}"/>
              </a:ext>
            </a:extLst>
          </p:cNvPr>
          <p:cNvSpPr>
            <a:spLocks noGrp="1"/>
          </p:cNvSpPr>
          <p:nvPr>
            <p:ph idx="1"/>
          </p:nvPr>
        </p:nvSpPr>
        <p:spPr/>
        <p:txBody>
          <a:bodyPr/>
          <a:lstStyle/>
          <a:p>
            <a:r>
              <a:rPr lang="en-US" altLang="zh-CN" dirty="0"/>
              <a:t>RISC-V</a:t>
            </a:r>
            <a:r>
              <a:rPr lang="zh-CN" altLang="en-US" dirty="0"/>
              <a:t>指令集的特点是什么？</a:t>
            </a:r>
            <a:endParaRPr lang="en-US" altLang="zh-CN" dirty="0"/>
          </a:p>
          <a:p>
            <a:pPr lvl="1"/>
            <a:r>
              <a:rPr lang="zh-CN" altLang="en-US" dirty="0"/>
              <a:t>开源；模块化；可扩展性强</a:t>
            </a:r>
            <a:endParaRPr lang="en-US" altLang="zh-CN" dirty="0"/>
          </a:p>
          <a:p>
            <a:endParaRPr lang="en-US" altLang="zh-CN" dirty="0"/>
          </a:p>
          <a:p>
            <a:r>
              <a:rPr lang="zh-CN" altLang="en-US" dirty="0"/>
              <a:t>什么情况下需要设计自定义指令？</a:t>
            </a:r>
            <a:endParaRPr lang="en-US" altLang="zh-CN" dirty="0"/>
          </a:p>
          <a:p>
            <a:pPr lvl="1"/>
            <a:r>
              <a:rPr lang="zh-CN" altLang="en-US" dirty="0"/>
              <a:t>特定应用场景：如</a:t>
            </a:r>
            <a:r>
              <a:rPr lang="en-US" altLang="zh-CN" dirty="0"/>
              <a:t>PS5</a:t>
            </a:r>
            <a:r>
              <a:rPr lang="zh-CN" altLang="en-US" dirty="0"/>
              <a:t>游戏加速指令</a:t>
            </a:r>
            <a:endParaRPr lang="en-US" altLang="zh-CN" dirty="0"/>
          </a:p>
          <a:p>
            <a:endParaRPr lang="en-US" altLang="zh-CN" dirty="0"/>
          </a:p>
          <a:p>
            <a:r>
              <a:rPr lang="zh-CN" altLang="en-US" dirty="0"/>
              <a:t>硬件实现自定义指令后，软件如何使用？</a:t>
            </a:r>
            <a:endParaRPr lang="en-US" altLang="zh-CN" dirty="0"/>
          </a:p>
          <a:p>
            <a:pPr lvl="1"/>
            <a:r>
              <a:rPr lang="zh-CN" altLang="en-US" dirty="0"/>
              <a:t>修改</a:t>
            </a:r>
            <a:r>
              <a:rPr lang="en-US" altLang="zh-CN" dirty="0"/>
              <a:t>GNU</a:t>
            </a:r>
            <a:r>
              <a:rPr lang="zh-CN" altLang="en-US" dirty="0"/>
              <a:t>工具链，增加对自定义指令的支持</a:t>
            </a:r>
          </a:p>
        </p:txBody>
      </p:sp>
    </p:spTree>
    <p:extLst>
      <p:ext uri="{BB962C8B-B14F-4D97-AF65-F5344CB8AC3E}">
        <p14:creationId xmlns:p14="http://schemas.microsoft.com/office/powerpoint/2010/main" val="22561229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BD97D73-9584-4C78-8ACC-E9CC604696D0}"/>
              </a:ext>
            </a:extLst>
          </p:cNvPr>
          <p:cNvSpPr>
            <a:spLocks noGrp="1"/>
          </p:cNvSpPr>
          <p:nvPr>
            <p:ph type="title"/>
          </p:nvPr>
        </p:nvSpPr>
        <p:spPr/>
        <p:txBody>
          <a:bodyPr/>
          <a:lstStyle/>
          <a:p>
            <a:r>
              <a:rPr lang="zh-CN" altLang="en-US" dirty="0" smtClean="0"/>
              <a:t>如何</a:t>
            </a:r>
            <a:r>
              <a:rPr lang="zh-CN" altLang="en-US" dirty="0"/>
              <a:t>进行工具链开发？</a:t>
            </a:r>
          </a:p>
        </p:txBody>
      </p:sp>
      <p:sp>
        <p:nvSpPr>
          <p:cNvPr id="3" name="内容占位符 2">
            <a:extLst>
              <a:ext uri="{FF2B5EF4-FFF2-40B4-BE49-F238E27FC236}">
                <a16:creationId xmlns:a16="http://schemas.microsoft.com/office/drawing/2014/main" xmlns="" id="{2604B922-D90C-446E-88D8-5A89362727AF}"/>
              </a:ext>
            </a:extLst>
          </p:cNvPr>
          <p:cNvSpPr>
            <a:spLocks noGrp="1"/>
          </p:cNvSpPr>
          <p:nvPr>
            <p:ph idx="1"/>
          </p:nvPr>
        </p:nvSpPr>
        <p:spPr/>
        <p:txBody>
          <a:bodyPr/>
          <a:lstStyle/>
          <a:p>
            <a:r>
              <a:rPr lang="en-US" altLang="zh-CN" dirty="0"/>
              <a:t>1. </a:t>
            </a:r>
            <a:r>
              <a:rPr lang="zh-CN" altLang="en-US" dirty="0"/>
              <a:t>描述自定义指令</a:t>
            </a:r>
            <a:endParaRPr lang="en-US" altLang="zh-CN" dirty="0"/>
          </a:p>
          <a:p>
            <a:r>
              <a:rPr lang="en-US" altLang="zh-CN" dirty="0"/>
              <a:t>2. </a:t>
            </a:r>
            <a:r>
              <a:rPr lang="zh-CN" altLang="en-US" dirty="0"/>
              <a:t>确定指令码</a:t>
            </a:r>
            <a:endParaRPr lang="en-US" altLang="zh-CN" dirty="0"/>
          </a:p>
          <a:p>
            <a:r>
              <a:rPr lang="en-US" altLang="zh-CN" dirty="0"/>
              <a:t>3. </a:t>
            </a:r>
            <a:r>
              <a:rPr lang="zh-CN" altLang="en-US" dirty="0"/>
              <a:t>为</a:t>
            </a:r>
            <a:r>
              <a:rPr lang="en-US" altLang="zh-CN" dirty="0" err="1"/>
              <a:t>binutils</a:t>
            </a:r>
            <a:r>
              <a:rPr lang="zh-CN" altLang="en-US" dirty="0"/>
              <a:t>增加自定义指令</a:t>
            </a:r>
            <a:endParaRPr lang="en-US" altLang="zh-CN" dirty="0"/>
          </a:p>
          <a:p>
            <a:r>
              <a:rPr lang="en-US" altLang="zh-CN" dirty="0"/>
              <a:t>4. </a:t>
            </a:r>
            <a:r>
              <a:rPr lang="zh-CN" altLang="en-US" dirty="0"/>
              <a:t>为</a:t>
            </a:r>
            <a:r>
              <a:rPr lang="en-US" altLang="zh-CN" dirty="0" err="1"/>
              <a:t>gcc</a:t>
            </a:r>
            <a:r>
              <a:rPr lang="zh-CN" altLang="en-US" dirty="0"/>
              <a:t>增加自定义指令</a:t>
            </a:r>
            <a:endParaRPr lang="en-US" altLang="zh-CN" dirty="0"/>
          </a:p>
          <a:p>
            <a:r>
              <a:rPr lang="en-US" altLang="zh-CN" dirty="0"/>
              <a:t>5. </a:t>
            </a:r>
            <a:r>
              <a:rPr lang="zh-CN" altLang="en-US" dirty="0"/>
              <a:t>在</a:t>
            </a:r>
            <a:r>
              <a:rPr lang="en-US" altLang="zh-CN" dirty="0"/>
              <a:t>spike</a:t>
            </a:r>
            <a:r>
              <a:rPr lang="zh-CN" altLang="en-US" dirty="0"/>
              <a:t>上增加自定义指令</a:t>
            </a:r>
            <a:endParaRPr lang="en-US" altLang="zh-CN" dirty="0"/>
          </a:p>
          <a:p>
            <a:r>
              <a:rPr lang="en-US" altLang="zh-CN" dirty="0"/>
              <a:t>6. </a:t>
            </a:r>
            <a:r>
              <a:rPr lang="zh-CN" altLang="en-US" dirty="0"/>
              <a:t>重新构建</a:t>
            </a:r>
            <a:r>
              <a:rPr lang="en-US" altLang="zh-CN" dirty="0"/>
              <a:t>toolchain</a:t>
            </a:r>
            <a:r>
              <a:rPr lang="zh-CN" altLang="en-US" dirty="0"/>
              <a:t>和</a:t>
            </a:r>
            <a:r>
              <a:rPr lang="en-US" altLang="zh-CN" dirty="0"/>
              <a:t>spike</a:t>
            </a:r>
          </a:p>
          <a:p>
            <a:r>
              <a:rPr lang="en-US" altLang="zh-CN" dirty="0"/>
              <a:t>7. </a:t>
            </a:r>
            <a:r>
              <a:rPr lang="zh-CN" altLang="en-US" dirty="0"/>
              <a:t>测试</a:t>
            </a:r>
            <a:r>
              <a:rPr lang="en-US" altLang="zh-CN" dirty="0"/>
              <a:t>toolchain</a:t>
            </a:r>
            <a:r>
              <a:rPr lang="zh-CN" altLang="en-US" dirty="0"/>
              <a:t>和</a:t>
            </a:r>
            <a:r>
              <a:rPr lang="en-US" altLang="zh-CN" dirty="0"/>
              <a:t>spike</a:t>
            </a:r>
            <a:endParaRPr lang="zh-CN" altLang="en-US" dirty="0"/>
          </a:p>
        </p:txBody>
      </p:sp>
    </p:spTree>
    <p:extLst>
      <p:ext uri="{BB962C8B-B14F-4D97-AF65-F5344CB8AC3E}">
        <p14:creationId xmlns:p14="http://schemas.microsoft.com/office/powerpoint/2010/main" val="41504305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E68AC73-1026-495D-A9A3-8FAD01AB0E20}"/>
              </a:ext>
            </a:extLst>
          </p:cNvPr>
          <p:cNvSpPr>
            <a:spLocks noGrp="1"/>
          </p:cNvSpPr>
          <p:nvPr>
            <p:ph type="title"/>
          </p:nvPr>
        </p:nvSpPr>
        <p:spPr/>
        <p:txBody>
          <a:bodyPr/>
          <a:lstStyle/>
          <a:p>
            <a:r>
              <a:rPr lang="zh-CN" altLang="en-US" dirty="0" smtClean="0"/>
              <a:t>描述</a:t>
            </a:r>
            <a:r>
              <a:rPr lang="zh-CN" altLang="en-US" dirty="0"/>
              <a:t>自定义指令</a:t>
            </a:r>
          </a:p>
        </p:txBody>
      </p:sp>
      <p:sp>
        <p:nvSpPr>
          <p:cNvPr id="3" name="内容占位符 2">
            <a:extLst>
              <a:ext uri="{FF2B5EF4-FFF2-40B4-BE49-F238E27FC236}">
                <a16:creationId xmlns:a16="http://schemas.microsoft.com/office/drawing/2014/main" xmlns="" id="{28A77476-EE86-44D6-B00F-56F0BF985DA5}"/>
              </a:ext>
            </a:extLst>
          </p:cNvPr>
          <p:cNvSpPr>
            <a:spLocks noGrp="1"/>
          </p:cNvSpPr>
          <p:nvPr>
            <p:ph idx="1"/>
          </p:nvPr>
        </p:nvSpPr>
        <p:spPr/>
        <p:txBody>
          <a:bodyPr/>
          <a:lstStyle/>
          <a:p>
            <a:r>
              <a:rPr lang="zh-CN" altLang="en-US" dirty="0"/>
              <a:t>增加一条乘加指令</a:t>
            </a:r>
            <a:r>
              <a:rPr lang="en-US" altLang="zh-CN" dirty="0"/>
              <a:t>mac</a:t>
            </a:r>
            <a:r>
              <a:rPr lang="zh-CN" altLang="en-US" dirty="0"/>
              <a:t>，具体描述如下：</a:t>
            </a:r>
          </a:p>
        </p:txBody>
      </p:sp>
      <p:pic>
        <p:nvPicPr>
          <p:cNvPr id="5" name="图片 4">
            <a:extLst>
              <a:ext uri="{FF2B5EF4-FFF2-40B4-BE49-F238E27FC236}">
                <a16:creationId xmlns:a16="http://schemas.microsoft.com/office/drawing/2014/main" xmlns="" id="{ED1791E7-9DDD-4088-99C6-2A8321BE232A}"/>
              </a:ext>
            </a:extLst>
          </p:cNvPr>
          <p:cNvPicPr>
            <a:picLocks noChangeAspect="1"/>
          </p:cNvPicPr>
          <p:nvPr/>
        </p:nvPicPr>
        <p:blipFill>
          <a:blip r:embed="rId2"/>
          <a:stretch>
            <a:fillRect/>
          </a:stretch>
        </p:blipFill>
        <p:spPr>
          <a:xfrm>
            <a:off x="1160595" y="3337863"/>
            <a:ext cx="6419048" cy="866667"/>
          </a:xfrm>
          <a:prstGeom prst="rect">
            <a:avLst/>
          </a:prstGeom>
        </p:spPr>
      </p:pic>
    </p:spTree>
    <p:extLst>
      <p:ext uri="{BB962C8B-B14F-4D97-AF65-F5344CB8AC3E}">
        <p14:creationId xmlns:p14="http://schemas.microsoft.com/office/powerpoint/2010/main" val="23336139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209D941-0A70-41B9-9086-E42F3C27C9A2}"/>
              </a:ext>
            </a:extLst>
          </p:cNvPr>
          <p:cNvSpPr>
            <a:spLocks noGrp="1"/>
          </p:cNvSpPr>
          <p:nvPr>
            <p:ph type="title"/>
          </p:nvPr>
        </p:nvSpPr>
        <p:spPr/>
        <p:txBody>
          <a:bodyPr/>
          <a:lstStyle/>
          <a:p>
            <a:r>
              <a:rPr lang="zh-CN" altLang="en-US" dirty="0" smtClean="0"/>
              <a:t>确定</a:t>
            </a:r>
            <a:r>
              <a:rPr lang="zh-CN" altLang="en-US" dirty="0"/>
              <a:t>指令码</a:t>
            </a:r>
            <a:r>
              <a:rPr lang="en-US" altLang="zh-CN" dirty="0"/>
              <a:t> </a:t>
            </a:r>
            <a:endParaRPr lang="zh-CN" altLang="en-US" dirty="0"/>
          </a:p>
        </p:txBody>
      </p:sp>
      <p:sp>
        <p:nvSpPr>
          <p:cNvPr id="3" name="内容占位符 2">
            <a:extLst>
              <a:ext uri="{FF2B5EF4-FFF2-40B4-BE49-F238E27FC236}">
                <a16:creationId xmlns:a16="http://schemas.microsoft.com/office/drawing/2014/main" xmlns="" id="{DF6988C3-9114-40FD-81F5-C6F7AB2DF1D5}"/>
              </a:ext>
            </a:extLst>
          </p:cNvPr>
          <p:cNvSpPr>
            <a:spLocks noGrp="1"/>
          </p:cNvSpPr>
          <p:nvPr>
            <p:ph idx="1"/>
          </p:nvPr>
        </p:nvSpPr>
        <p:spPr/>
        <p:txBody>
          <a:bodyPr/>
          <a:lstStyle/>
          <a:p>
            <a:r>
              <a:rPr lang="zh-CN" altLang="en-US" dirty="0"/>
              <a:t>依据 </a:t>
            </a:r>
            <a:r>
              <a:rPr lang="en-US" altLang="zh-CN" dirty="0"/>
              <a:t>RISC-V SPEC </a:t>
            </a:r>
            <a:r>
              <a:rPr lang="zh-CN" altLang="en-US" dirty="0"/>
              <a:t>，</a:t>
            </a:r>
            <a:r>
              <a:rPr lang="en-US" altLang="zh-CN" dirty="0"/>
              <a:t>mac </a:t>
            </a:r>
            <a:r>
              <a:rPr lang="zh-CN" altLang="en-US" dirty="0"/>
              <a:t>属于 </a:t>
            </a:r>
            <a:r>
              <a:rPr lang="en-US" altLang="zh-CN" dirty="0"/>
              <a:t>R-Type </a:t>
            </a:r>
            <a:r>
              <a:rPr lang="zh-CN" altLang="en-US" dirty="0"/>
              <a:t>指令</a:t>
            </a:r>
          </a:p>
        </p:txBody>
      </p:sp>
      <p:pic>
        <p:nvPicPr>
          <p:cNvPr id="5" name="图片 4">
            <a:extLst>
              <a:ext uri="{FF2B5EF4-FFF2-40B4-BE49-F238E27FC236}">
                <a16:creationId xmlns:a16="http://schemas.microsoft.com/office/drawing/2014/main" xmlns="" id="{320FEB5B-4FC9-4C0B-B1F1-B3269CB7EEE5}"/>
              </a:ext>
            </a:extLst>
          </p:cNvPr>
          <p:cNvPicPr>
            <a:picLocks noChangeAspect="1"/>
          </p:cNvPicPr>
          <p:nvPr/>
        </p:nvPicPr>
        <p:blipFill>
          <a:blip r:embed="rId2"/>
          <a:stretch>
            <a:fillRect/>
          </a:stretch>
        </p:blipFill>
        <p:spPr>
          <a:xfrm>
            <a:off x="1117621" y="4282705"/>
            <a:ext cx="6600000" cy="1304762"/>
          </a:xfrm>
          <a:prstGeom prst="rect">
            <a:avLst/>
          </a:prstGeom>
        </p:spPr>
      </p:pic>
      <p:pic>
        <p:nvPicPr>
          <p:cNvPr id="7" name="图片 6">
            <a:extLst>
              <a:ext uri="{FF2B5EF4-FFF2-40B4-BE49-F238E27FC236}">
                <a16:creationId xmlns:a16="http://schemas.microsoft.com/office/drawing/2014/main" xmlns="" id="{F0C4F98A-4BFD-4D34-9CC2-31A6DF16942D}"/>
              </a:ext>
            </a:extLst>
          </p:cNvPr>
          <p:cNvPicPr>
            <a:picLocks noChangeAspect="1"/>
          </p:cNvPicPr>
          <p:nvPr/>
        </p:nvPicPr>
        <p:blipFill>
          <a:blip r:embed="rId3"/>
          <a:stretch>
            <a:fillRect/>
          </a:stretch>
        </p:blipFill>
        <p:spPr>
          <a:xfrm>
            <a:off x="1279526" y="2667961"/>
            <a:ext cx="6276190" cy="1333333"/>
          </a:xfrm>
          <a:prstGeom prst="rect">
            <a:avLst/>
          </a:prstGeom>
        </p:spPr>
      </p:pic>
    </p:spTree>
    <p:extLst>
      <p:ext uri="{BB962C8B-B14F-4D97-AF65-F5344CB8AC3E}">
        <p14:creationId xmlns:p14="http://schemas.microsoft.com/office/powerpoint/2010/main" val="897642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161E8F7-7490-4F0F-ABEF-B5C5A6C73968}"/>
              </a:ext>
            </a:extLst>
          </p:cNvPr>
          <p:cNvSpPr>
            <a:spLocks noGrp="1"/>
          </p:cNvSpPr>
          <p:nvPr>
            <p:ph type="title"/>
          </p:nvPr>
        </p:nvSpPr>
        <p:spPr/>
        <p:txBody>
          <a:bodyPr/>
          <a:lstStyle/>
          <a:p>
            <a:r>
              <a:rPr lang="zh-CN" altLang="en-US" dirty="0" smtClean="0"/>
              <a:t>确定</a:t>
            </a:r>
            <a:r>
              <a:rPr lang="zh-CN" altLang="en-US" dirty="0"/>
              <a:t>指令码</a:t>
            </a:r>
            <a:r>
              <a:rPr lang="en-US" altLang="zh-CN" dirty="0"/>
              <a:t> </a:t>
            </a:r>
            <a:endParaRPr lang="zh-CN" altLang="en-US" dirty="0"/>
          </a:p>
        </p:txBody>
      </p:sp>
      <p:sp>
        <p:nvSpPr>
          <p:cNvPr id="3" name="内容占位符 2">
            <a:extLst>
              <a:ext uri="{FF2B5EF4-FFF2-40B4-BE49-F238E27FC236}">
                <a16:creationId xmlns:a16="http://schemas.microsoft.com/office/drawing/2014/main" xmlns="" id="{8655409B-A3FB-4830-974C-7034CC734964}"/>
              </a:ext>
            </a:extLst>
          </p:cNvPr>
          <p:cNvSpPr>
            <a:spLocks noGrp="1"/>
          </p:cNvSpPr>
          <p:nvPr>
            <p:ph idx="1"/>
          </p:nvPr>
        </p:nvSpPr>
        <p:spPr/>
        <p:txBody>
          <a:bodyPr/>
          <a:lstStyle/>
          <a:p>
            <a:r>
              <a:rPr lang="zh-CN" altLang="en-US" dirty="0"/>
              <a:t>确定</a:t>
            </a:r>
            <a:r>
              <a:rPr lang="en-US" altLang="zh-CN" dirty="0"/>
              <a:t>OPCODE</a:t>
            </a:r>
          </a:p>
          <a:p>
            <a:pPr marL="0" indent="0">
              <a:buNone/>
            </a:pPr>
            <a:r>
              <a:rPr lang="en-US" altLang="zh-CN" sz="1800" dirty="0">
                <a:latin typeface="Arial" panose="020B0604020202020204" pitchFamily="34" charset="0"/>
                <a:ea typeface="宋体" panose="02010600030101010101" pitchFamily="2" charset="-122"/>
              </a:rPr>
              <a:t>RISC-V SPEC</a:t>
            </a:r>
            <a:r>
              <a:rPr lang="zh-CN" altLang="en-US" sz="1800" dirty="0">
                <a:latin typeface="Arial" panose="020B0604020202020204" pitchFamily="34" charset="0"/>
                <a:ea typeface="宋体" panose="02010600030101010101" pitchFamily="2" charset="-122"/>
              </a:rPr>
              <a:t>规定了四种自定义指令的</a:t>
            </a:r>
            <a:r>
              <a:rPr lang="en-US" altLang="zh-CN" sz="1800" dirty="0">
                <a:latin typeface="Arial" panose="020B0604020202020204" pitchFamily="34" charset="0"/>
                <a:ea typeface="宋体" panose="02010600030101010101" pitchFamily="2" charset="-122"/>
              </a:rPr>
              <a:t>OPCODE</a:t>
            </a:r>
            <a:r>
              <a:rPr lang="zh-CN" altLang="en-US" sz="1800" dirty="0">
                <a:latin typeface="Arial" panose="020B0604020202020204" pitchFamily="34" charset="0"/>
                <a:ea typeface="宋体" panose="02010600030101010101" pitchFamily="2" charset="-122"/>
              </a:rPr>
              <a:t>，分别是</a:t>
            </a:r>
            <a:r>
              <a:rPr lang="en-US" altLang="zh-CN" sz="1800" dirty="0">
                <a:latin typeface="Arial" panose="020B0604020202020204" pitchFamily="34" charset="0"/>
                <a:ea typeface="宋体" panose="02010600030101010101" pitchFamily="2" charset="-122"/>
              </a:rPr>
              <a:t>7’b000_1011</a:t>
            </a:r>
            <a:r>
              <a:rPr lang="zh-CN" altLang="en-US" sz="1800" dirty="0">
                <a:latin typeface="Arial" panose="020B0604020202020204" pitchFamily="34" charset="0"/>
                <a:ea typeface="宋体" panose="02010600030101010101" pitchFamily="2" charset="-122"/>
              </a:rPr>
              <a:t>， </a:t>
            </a:r>
            <a:r>
              <a:rPr lang="en-US" altLang="zh-CN" sz="1800" dirty="0">
                <a:latin typeface="Arial" panose="020B0604020202020204" pitchFamily="34" charset="0"/>
                <a:ea typeface="宋体" panose="02010600030101010101" pitchFamily="2" charset="-122"/>
              </a:rPr>
              <a:t>7’b010_1011</a:t>
            </a:r>
            <a:r>
              <a:rPr lang="zh-CN" altLang="en-US" sz="1800" dirty="0">
                <a:latin typeface="Arial" panose="020B0604020202020204" pitchFamily="34" charset="0"/>
                <a:ea typeface="宋体" panose="02010600030101010101" pitchFamily="2" charset="-122"/>
              </a:rPr>
              <a:t>，</a:t>
            </a:r>
            <a:r>
              <a:rPr lang="en-US" altLang="zh-CN" sz="1800" dirty="0">
                <a:latin typeface="Arial" panose="020B0604020202020204" pitchFamily="34" charset="0"/>
                <a:ea typeface="宋体" panose="02010600030101010101" pitchFamily="2" charset="-122"/>
              </a:rPr>
              <a:t>7’b101_1011</a:t>
            </a:r>
            <a:r>
              <a:rPr lang="zh-CN" altLang="en-US" sz="1800" dirty="0">
                <a:latin typeface="Arial" panose="020B0604020202020204" pitchFamily="34" charset="0"/>
                <a:ea typeface="宋体" panose="02010600030101010101" pitchFamily="2" charset="-122"/>
              </a:rPr>
              <a:t>，</a:t>
            </a:r>
            <a:r>
              <a:rPr lang="en-US" altLang="zh-CN" sz="1800" dirty="0">
                <a:latin typeface="Arial" panose="020B0604020202020204" pitchFamily="34" charset="0"/>
                <a:ea typeface="宋体" panose="02010600030101010101" pitchFamily="2" charset="-122"/>
              </a:rPr>
              <a:t>7’b111_1011</a:t>
            </a:r>
            <a:r>
              <a:rPr lang="zh-CN" altLang="en-US" sz="1800" dirty="0">
                <a:latin typeface="Arial" panose="020B0604020202020204" pitchFamily="34" charset="0"/>
                <a:ea typeface="宋体" panose="02010600030101010101" pitchFamily="2" charset="-122"/>
              </a:rPr>
              <a:t>，这里我们选用</a:t>
            </a:r>
            <a:r>
              <a:rPr lang="en-US" altLang="zh-CN" sz="1800" dirty="0">
                <a:latin typeface="Arial" panose="020B0604020202020204" pitchFamily="34" charset="0"/>
                <a:ea typeface="宋体" panose="02010600030101010101" pitchFamily="2" charset="-122"/>
              </a:rPr>
              <a:t>CUSTOM0</a:t>
            </a:r>
            <a:r>
              <a:rPr lang="zh-CN" altLang="en-US" sz="1800" dirty="0">
                <a:latin typeface="Arial" panose="020B0604020202020204" pitchFamily="34" charset="0"/>
                <a:ea typeface="宋体" panose="02010600030101010101" pitchFamily="2" charset="-122"/>
              </a:rPr>
              <a:t>编码 </a:t>
            </a:r>
            <a:r>
              <a:rPr lang="en-US" altLang="zh-CN" sz="1800" dirty="0">
                <a:latin typeface="Arial" panose="020B0604020202020204" pitchFamily="34" charset="0"/>
                <a:ea typeface="宋体" panose="02010600030101010101" pitchFamily="2" charset="-122"/>
              </a:rPr>
              <a:t>7’b000_1011</a:t>
            </a:r>
            <a:endParaRPr lang="zh-CN" altLang="en-US" sz="1800" dirty="0">
              <a:latin typeface="Arial" panose="020B0604020202020204" pitchFamily="34" charset="0"/>
              <a:ea typeface="宋体" panose="02010600030101010101" pitchFamily="2" charset="-122"/>
            </a:endParaRPr>
          </a:p>
        </p:txBody>
      </p:sp>
      <p:pic>
        <p:nvPicPr>
          <p:cNvPr id="4" name="图片 3">
            <a:extLst>
              <a:ext uri="{FF2B5EF4-FFF2-40B4-BE49-F238E27FC236}">
                <a16:creationId xmlns:a16="http://schemas.microsoft.com/office/drawing/2014/main" xmlns="" id="{2FD3F262-7F7E-4121-AD9D-2F1754D2B70E}"/>
              </a:ext>
            </a:extLst>
          </p:cNvPr>
          <p:cNvPicPr>
            <a:picLocks noChangeAspect="1"/>
          </p:cNvPicPr>
          <p:nvPr/>
        </p:nvPicPr>
        <p:blipFill>
          <a:blip r:embed="rId2"/>
          <a:stretch>
            <a:fillRect/>
          </a:stretch>
        </p:blipFill>
        <p:spPr>
          <a:xfrm>
            <a:off x="1314857" y="3269609"/>
            <a:ext cx="6514286" cy="1123810"/>
          </a:xfrm>
          <a:prstGeom prst="rect">
            <a:avLst/>
          </a:prstGeom>
        </p:spPr>
      </p:pic>
      <p:pic>
        <p:nvPicPr>
          <p:cNvPr id="5" name="图片 4">
            <a:extLst>
              <a:ext uri="{FF2B5EF4-FFF2-40B4-BE49-F238E27FC236}">
                <a16:creationId xmlns:a16="http://schemas.microsoft.com/office/drawing/2014/main" xmlns="" id="{9223391E-6C61-48E8-BF68-08D4ED811DEB}"/>
              </a:ext>
            </a:extLst>
          </p:cNvPr>
          <p:cNvPicPr>
            <a:picLocks noChangeAspect="1"/>
          </p:cNvPicPr>
          <p:nvPr/>
        </p:nvPicPr>
        <p:blipFill>
          <a:blip r:embed="rId3"/>
          <a:stretch>
            <a:fillRect/>
          </a:stretch>
        </p:blipFill>
        <p:spPr>
          <a:xfrm>
            <a:off x="1272000" y="4532641"/>
            <a:ext cx="6600000" cy="1304762"/>
          </a:xfrm>
          <a:prstGeom prst="rect">
            <a:avLst/>
          </a:prstGeom>
        </p:spPr>
      </p:pic>
    </p:spTree>
    <p:extLst>
      <p:ext uri="{BB962C8B-B14F-4D97-AF65-F5344CB8AC3E}">
        <p14:creationId xmlns:p14="http://schemas.microsoft.com/office/powerpoint/2010/main" val="41488771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836A279-B88E-4B89-B048-5BFC9E8A6D3E}"/>
              </a:ext>
            </a:extLst>
          </p:cNvPr>
          <p:cNvSpPr>
            <a:spLocks noGrp="1"/>
          </p:cNvSpPr>
          <p:nvPr>
            <p:ph type="title"/>
          </p:nvPr>
        </p:nvSpPr>
        <p:spPr/>
        <p:txBody>
          <a:bodyPr/>
          <a:lstStyle/>
          <a:p>
            <a:r>
              <a:rPr lang="zh-CN" altLang="en-US" dirty="0" smtClean="0"/>
              <a:t>确定</a:t>
            </a:r>
            <a:r>
              <a:rPr lang="zh-CN" altLang="en-US" dirty="0"/>
              <a:t>指令码</a:t>
            </a:r>
            <a:r>
              <a:rPr lang="en-US" altLang="zh-CN" dirty="0"/>
              <a:t> </a:t>
            </a:r>
            <a:endParaRPr lang="zh-CN" altLang="en-US" dirty="0"/>
          </a:p>
        </p:txBody>
      </p:sp>
      <p:sp>
        <p:nvSpPr>
          <p:cNvPr id="3" name="内容占位符 2">
            <a:extLst>
              <a:ext uri="{FF2B5EF4-FFF2-40B4-BE49-F238E27FC236}">
                <a16:creationId xmlns:a16="http://schemas.microsoft.com/office/drawing/2014/main" xmlns="" id="{844706D3-9EF1-40CB-8835-A84C192EC243}"/>
              </a:ext>
            </a:extLst>
          </p:cNvPr>
          <p:cNvSpPr>
            <a:spLocks noGrp="1"/>
          </p:cNvSpPr>
          <p:nvPr>
            <p:ph idx="1"/>
          </p:nvPr>
        </p:nvSpPr>
        <p:spPr/>
        <p:txBody>
          <a:bodyPr/>
          <a:lstStyle/>
          <a:p>
            <a:r>
              <a:rPr lang="zh-CN" altLang="en-US" dirty="0"/>
              <a:t>确定</a:t>
            </a:r>
            <a:r>
              <a:rPr lang="en-US" altLang="zh-CN" dirty="0"/>
              <a:t>funct3</a:t>
            </a:r>
          </a:p>
          <a:p>
            <a:pPr marL="0" indent="0">
              <a:buNone/>
            </a:pPr>
            <a:r>
              <a:rPr lang="zh-CN" altLang="en-US" sz="1800" dirty="0">
                <a:latin typeface="Arial" panose="020B0604020202020204" pitchFamily="34" charset="0"/>
                <a:ea typeface="宋体" panose="02010600030101010101" pitchFamily="2" charset="-122"/>
              </a:rPr>
              <a:t>为了进一步规范自定义指令码格式，我们可以约定</a:t>
            </a:r>
            <a:r>
              <a:rPr lang="en-US" altLang="zh-CN" sz="1800" dirty="0">
                <a:latin typeface="Arial" panose="020B0604020202020204" pitchFamily="34" charset="0"/>
                <a:ea typeface="宋体" panose="02010600030101010101" pitchFamily="2" charset="-122"/>
              </a:rPr>
              <a:t>funct3</a:t>
            </a:r>
            <a:r>
              <a:rPr lang="zh-CN" altLang="en-US" sz="1800" dirty="0">
                <a:latin typeface="Arial" panose="020B0604020202020204" pitchFamily="34" charset="0"/>
                <a:ea typeface="宋体" panose="02010600030101010101" pitchFamily="2" charset="-122"/>
              </a:rPr>
              <a:t>的编码格式：</a:t>
            </a:r>
            <a:r>
              <a:rPr lang="en-US" altLang="zh-CN" sz="1800" dirty="0">
                <a:latin typeface="Arial" panose="020B0604020202020204" pitchFamily="34" charset="0"/>
                <a:ea typeface="宋体" panose="02010600030101010101" pitchFamily="2" charset="-122"/>
              </a:rPr>
              <a:t>3’b010</a:t>
            </a:r>
            <a:r>
              <a:rPr lang="zh-CN" altLang="en-US" sz="1800" dirty="0">
                <a:latin typeface="Arial" panose="020B0604020202020204" pitchFamily="34" charset="0"/>
                <a:ea typeface="宋体" panose="02010600030101010101" pitchFamily="2" charset="-122"/>
              </a:rPr>
              <a:t>表示只使用了</a:t>
            </a:r>
            <a:r>
              <a:rPr lang="en-US" altLang="zh-CN" sz="1800" dirty="0">
                <a:latin typeface="Arial" panose="020B0604020202020204" pitchFamily="34" charset="0"/>
                <a:ea typeface="宋体" panose="02010600030101010101" pitchFamily="2" charset="-122"/>
              </a:rPr>
              <a:t>RS1</a:t>
            </a:r>
            <a:r>
              <a:rPr lang="zh-CN" altLang="en-US" sz="1800" dirty="0">
                <a:latin typeface="Arial" panose="020B0604020202020204" pitchFamily="34" charset="0"/>
                <a:ea typeface="宋体" panose="02010600030101010101" pitchFamily="2" charset="-122"/>
              </a:rPr>
              <a:t>寄存器，</a:t>
            </a:r>
            <a:r>
              <a:rPr lang="en-US" altLang="zh-CN" sz="1800" dirty="0">
                <a:latin typeface="Arial" panose="020B0604020202020204" pitchFamily="34" charset="0"/>
                <a:ea typeface="宋体" panose="02010600030101010101" pitchFamily="2" charset="-122"/>
              </a:rPr>
              <a:t>3’b011</a:t>
            </a:r>
            <a:r>
              <a:rPr lang="zh-CN" altLang="en-US" sz="1800" dirty="0">
                <a:latin typeface="Arial" panose="020B0604020202020204" pitchFamily="34" charset="0"/>
                <a:ea typeface="宋体" panose="02010600030101010101" pitchFamily="2" charset="-122"/>
              </a:rPr>
              <a:t>表示只使用了</a:t>
            </a:r>
            <a:r>
              <a:rPr lang="en-US" altLang="zh-CN" sz="1800" dirty="0">
                <a:latin typeface="Arial" panose="020B0604020202020204" pitchFamily="34" charset="0"/>
                <a:ea typeface="宋体" panose="02010600030101010101" pitchFamily="2" charset="-122"/>
              </a:rPr>
              <a:t>RS1</a:t>
            </a:r>
            <a:r>
              <a:rPr lang="zh-CN" altLang="en-US" sz="1800" dirty="0">
                <a:latin typeface="Arial" panose="020B0604020202020204" pitchFamily="34" charset="0"/>
                <a:ea typeface="宋体" panose="02010600030101010101" pitchFamily="2" charset="-122"/>
              </a:rPr>
              <a:t>和</a:t>
            </a:r>
            <a:r>
              <a:rPr lang="en-US" altLang="zh-CN" sz="1800" dirty="0">
                <a:latin typeface="Arial" panose="020B0604020202020204" pitchFamily="34" charset="0"/>
                <a:ea typeface="宋体" panose="02010600030101010101" pitchFamily="2" charset="-122"/>
              </a:rPr>
              <a:t>RS2 </a:t>
            </a:r>
            <a:r>
              <a:rPr lang="zh-CN" altLang="en-US" sz="1800" dirty="0">
                <a:latin typeface="Arial" panose="020B0604020202020204" pitchFamily="34" charset="0"/>
                <a:ea typeface="宋体" panose="02010600030101010101" pitchFamily="2" charset="-122"/>
              </a:rPr>
              <a:t>寄存器，</a:t>
            </a:r>
            <a:r>
              <a:rPr lang="en-US" altLang="zh-CN" sz="1800" dirty="0">
                <a:latin typeface="Arial" panose="020B0604020202020204" pitchFamily="34" charset="0"/>
                <a:ea typeface="宋体" panose="02010600030101010101" pitchFamily="2" charset="-122"/>
              </a:rPr>
              <a:t>3’b100</a:t>
            </a:r>
            <a:r>
              <a:rPr lang="zh-CN" altLang="en-US" sz="1800" dirty="0">
                <a:latin typeface="Arial" panose="020B0604020202020204" pitchFamily="34" charset="0"/>
                <a:ea typeface="宋体" panose="02010600030101010101" pitchFamily="2" charset="-122"/>
              </a:rPr>
              <a:t>表示只使用了</a:t>
            </a:r>
            <a:r>
              <a:rPr lang="en-US" altLang="zh-CN" sz="1800" dirty="0">
                <a:latin typeface="Arial" panose="020B0604020202020204" pitchFamily="34" charset="0"/>
                <a:ea typeface="宋体" panose="02010600030101010101" pitchFamily="2" charset="-122"/>
              </a:rPr>
              <a:t>RD</a:t>
            </a:r>
            <a:r>
              <a:rPr lang="zh-CN" altLang="en-US" sz="1800" dirty="0">
                <a:latin typeface="Arial" panose="020B0604020202020204" pitchFamily="34" charset="0"/>
                <a:ea typeface="宋体" panose="02010600030101010101" pitchFamily="2" charset="-122"/>
              </a:rPr>
              <a:t>寄存器，</a:t>
            </a:r>
            <a:r>
              <a:rPr lang="en-US" altLang="zh-CN" sz="1800" dirty="0">
                <a:latin typeface="Arial" panose="020B0604020202020204" pitchFamily="34" charset="0"/>
                <a:ea typeface="宋体" panose="02010600030101010101" pitchFamily="2" charset="-122"/>
              </a:rPr>
              <a:t>3’b110</a:t>
            </a:r>
            <a:r>
              <a:rPr lang="zh-CN" altLang="en-US" sz="1800" dirty="0">
                <a:latin typeface="Arial" panose="020B0604020202020204" pitchFamily="34" charset="0"/>
                <a:ea typeface="宋体" panose="02010600030101010101" pitchFamily="2" charset="-122"/>
              </a:rPr>
              <a:t>表示只使用</a:t>
            </a:r>
            <a:r>
              <a:rPr lang="en-US" altLang="zh-CN" sz="1800" dirty="0">
                <a:latin typeface="Arial" panose="020B0604020202020204" pitchFamily="34" charset="0"/>
                <a:ea typeface="宋体" panose="02010600030101010101" pitchFamily="2" charset="-122"/>
              </a:rPr>
              <a:t>RD</a:t>
            </a:r>
            <a:r>
              <a:rPr lang="zh-CN" altLang="en-US" sz="1800" dirty="0">
                <a:latin typeface="Arial" panose="020B0604020202020204" pitchFamily="34" charset="0"/>
                <a:ea typeface="宋体" panose="02010600030101010101" pitchFamily="2" charset="-122"/>
              </a:rPr>
              <a:t>和</a:t>
            </a:r>
            <a:r>
              <a:rPr lang="en-US" altLang="zh-CN" sz="1800" dirty="0">
                <a:latin typeface="Arial" panose="020B0604020202020204" pitchFamily="34" charset="0"/>
                <a:ea typeface="宋体" panose="02010600030101010101" pitchFamily="2" charset="-122"/>
              </a:rPr>
              <a:t>RS1</a:t>
            </a:r>
            <a:r>
              <a:rPr lang="zh-CN" altLang="en-US" sz="1800" dirty="0">
                <a:latin typeface="Arial" panose="020B0604020202020204" pitchFamily="34" charset="0"/>
                <a:ea typeface="宋体" panose="02010600030101010101" pitchFamily="2" charset="-122"/>
              </a:rPr>
              <a:t>寄存器，而</a:t>
            </a:r>
            <a:r>
              <a:rPr lang="en-US" altLang="zh-CN" sz="1800" dirty="0">
                <a:latin typeface="Arial" panose="020B0604020202020204" pitchFamily="34" charset="0"/>
                <a:ea typeface="宋体" panose="02010600030101010101" pitchFamily="2" charset="-122"/>
              </a:rPr>
              <a:t>3’b111</a:t>
            </a:r>
            <a:r>
              <a:rPr lang="zh-CN" altLang="en-US" sz="1800" dirty="0">
                <a:latin typeface="Arial" panose="020B0604020202020204" pitchFamily="34" charset="0"/>
                <a:ea typeface="宋体" panose="02010600030101010101" pitchFamily="2" charset="-122"/>
              </a:rPr>
              <a:t>则表示</a:t>
            </a:r>
            <a:r>
              <a:rPr lang="en-US" altLang="zh-CN" sz="1800" dirty="0">
                <a:latin typeface="Arial" panose="020B0604020202020204" pitchFamily="34" charset="0"/>
                <a:ea typeface="宋体" panose="02010600030101010101" pitchFamily="2" charset="-122"/>
              </a:rPr>
              <a:t>RD</a:t>
            </a:r>
            <a:r>
              <a:rPr lang="zh-CN" altLang="en-US" sz="1800" dirty="0">
                <a:latin typeface="Arial" panose="020B0604020202020204" pitchFamily="34" charset="0"/>
                <a:ea typeface="宋体" panose="02010600030101010101" pitchFamily="2" charset="-122"/>
              </a:rPr>
              <a:t>、</a:t>
            </a:r>
            <a:r>
              <a:rPr lang="en-US" altLang="zh-CN" sz="1800" dirty="0">
                <a:latin typeface="Arial" panose="020B0604020202020204" pitchFamily="34" charset="0"/>
                <a:ea typeface="宋体" panose="02010600030101010101" pitchFamily="2" charset="-122"/>
              </a:rPr>
              <a:t>RS1</a:t>
            </a:r>
            <a:r>
              <a:rPr lang="zh-CN" altLang="en-US" sz="1800" dirty="0">
                <a:latin typeface="Arial" panose="020B0604020202020204" pitchFamily="34" charset="0"/>
                <a:ea typeface="宋体" panose="02010600030101010101" pitchFamily="2" charset="-122"/>
              </a:rPr>
              <a:t>和</a:t>
            </a:r>
            <a:r>
              <a:rPr lang="en-US" altLang="zh-CN" sz="1800" dirty="0">
                <a:latin typeface="Arial" panose="020B0604020202020204" pitchFamily="34" charset="0"/>
                <a:ea typeface="宋体" panose="02010600030101010101" pitchFamily="2" charset="-122"/>
              </a:rPr>
              <a:t>RS2</a:t>
            </a:r>
            <a:r>
              <a:rPr lang="zh-CN" altLang="en-US" sz="1800" dirty="0">
                <a:latin typeface="Arial" panose="020B0604020202020204" pitchFamily="34" charset="0"/>
                <a:ea typeface="宋体" panose="02010600030101010101" pitchFamily="2" charset="-122"/>
              </a:rPr>
              <a:t>寄存器都用到了，所以这里的</a:t>
            </a:r>
            <a:r>
              <a:rPr lang="en-US" altLang="zh-CN" sz="1800" dirty="0">
                <a:latin typeface="Arial" panose="020B0604020202020204" pitchFamily="34" charset="0"/>
                <a:ea typeface="宋体" panose="02010600030101010101" pitchFamily="2" charset="-122"/>
              </a:rPr>
              <a:t>funct3</a:t>
            </a:r>
            <a:r>
              <a:rPr lang="zh-CN" altLang="en-US" sz="1800" dirty="0">
                <a:latin typeface="Arial" panose="020B0604020202020204" pitchFamily="34" charset="0"/>
                <a:ea typeface="宋体" panose="02010600030101010101" pitchFamily="2" charset="-122"/>
              </a:rPr>
              <a:t>应该是</a:t>
            </a:r>
            <a:r>
              <a:rPr lang="en-US" altLang="zh-CN" sz="1800" dirty="0">
                <a:latin typeface="Arial" panose="020B0604020202020204" pitchFamily="34" charset="0"/>
                <a:ea typeface="宋体" panose="02010600030101010101" pitchFamily="2" charset="-122"/>
              </a:rPr>
              <a:t>3’b111.</a:t>
            </a:r>
            <a:endParaRPr lang="zh-CN" altLang="en-US" sz="1800" dirty="0">
              <a:latin typeface="Arial" panose="020B0604020202020204" pitchFamily="34" charset="0"/>
              <a:ea typeface="宋体" panose="02010600030101010101" pitchFamily="2" charset="-122"/>
            </a:endParaRPr>
          </a:p>
        </p:txBody>
      </p:sp>
      <p:pic>
        <p:nvPicPr>
          <p:cNvPr id="5" name="图片 4">
            <a:extLst>
              <a:ext uri="{FF2B5EF4-FFF2-40B4-BE49-F238E27FC236}">
                <a16:creationId xmlns:a16="http://schemas.microsoft.com/office/drawing/2014/main" xmlns="" id="{7CC5DB37-8F06-4217-AA6D-951AD573C486}"/>
              </a:ext>
            </a:extLst>
          </p:cNvPr>
          <p:cNvPicPr>
            <a:picLocks noChangeAspect="1"/>
          </p:cNvPicPr>
          <p:nvPr/>
        </p:nvPicPr>
        <p:blipFill>
          <a:blip r:embed="rId2"/>
          <a:stretch>
            <a:fillRect/>
          </a:stretch>
        </p:blipFill>
        <p:spPr>
          <a:xfrm>
            <a:off x="1919619" y="3635488"/>
            <a:ext cx="5304762" cy="3000000"/>
          </a:xfrm>
          <a:prstGeom prst="rect">
            <a:avLst/>
          </a:prstGeom>
        </p:spPr>
      </p:pic>
    </p:spTree>
    <p:extLst>
      <p:ext uri="{BB962C8B-B14F-4D97-AF65-F5344CB8AC3E}">
        <p14:creationId xmlns:p14="http://schemas.microsoft.com/office/powerpoint/2010/main" val="389298637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2741</TotalTime>
  <Words>5798</Words>
  <Application>Microsoft Office PowerPoint</Application>
  <PresentationFormat>全屏显示(4:3)</PresentationFormat>
  <Paragraphs>777</Paragraphs>
  <Slides>108</Slides>
  <Notes>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108</vt:i4>
      </vt:variant>
    </vt:vector>
  </HeadingPairs>
  <TitlesOfParts>
    <vt:vector size="115" baseType="lpstr">
      <vt:lpstr>-apple-system</vt:lpstr>
      <vt:lpstr>宋体</vt:lpstr>
      <vt:lpstr>Arial</vt:lpstr>
      <vt:lpstr>Calibri</vt:lpstr>
      <vt:lpstr>Calibri Light</vt:lpstr>
      <vt:lpstr>Wingdings</vt:lpstr>
      <vt:lpstr>Office 主题</vt:lpstr>
      <vt:lpstr>1 引论</vt:lpstr>
      <vt:lpstr>课程介绍</vt:lpstr>
      <vt:lpstr>课程概要</vt:lpstr>
      <vt:lpstr>课程概要</vt:lpstr>
      <vt:lpstr>课程内容</vt:lpstr>
      <vt:lpstr>开始本课程之前需要做的准备</vt:lpstr>
      <vt:lpstr>RISC-V介绍</vt:lpstr>
      <vt:lpstr>RISC-V的定义</vt:lpstr>
      <vt:lpstr>RISC-V的特点</vt:lpstr>
      <vt:lpstr>RISC-V的特点</vt:lpstr>
      <vt:lpstr>RISC-V的规范文档</vt:lpstr>
      <vt:lpstr>开源的RISC-V处理器</vt:lpstr>
      <vt:lpstr>RISC-V的软件工具</vt:lpstr>
      <vt:lpstr>RISC-V工具链介绍</vt:lpstr>
      <vt:lpstr>工具链的作用</vt:lpstr>
      <vt:lpstr>RISC-V的工具链</vt:lpstr>
      <vt:lpstr>GNU介绍</vt:lpstr>
      <vt:lpstr>GNU有哪些重要的软件工具？</vt:lpstr>
      <vt:lpstr>GNU Compiler Collection(GCC)</vt:lpstr>
      <vt:lpstr>GCC工具链的命名方式</vt:lpstr>
      <vt:lpstr>GCC工具链的命名方式</vt:lpstr>
      <vt:lpstr>GCC工具链的命名方式</vt:lpstr>
      <vt:lpstr>GCC工具链的命名方式</vt:lpstr>
      <vt:lpstr>GCC工具链的命名方式</vt:lpstr>
      <vt:lpstr>RISC-V工具链的简单使用</vt:lpstr>
      <vt:lpstr>RISC-V Binutils</vt:lpstr>
      <vt:lpstr>C运行库</vt:lpstr>
      <vt:lpstr>C运行库</vt:lpstr>
      <vt:lpstr>spike介绍</vt:lpstr>
      <vt:lpstr>pk介绍</vt:lpstr>
      <vt:lpstr>结合spike和pk运行程序</vt:lpstr>
      <vt:lpstr> </vt:lpstr>
      <vt:lpstr> Backup</vt:lpstr>
      <vt:lpstr>RISC-V工具链的构建步骤</vt:lpstr>
      <vt:lpstr>spike的构建步骤</vt:lpstr>
      <vt:lpstr>pk的构建步骤</vt:lpstr>
      <vt:lpstr>2 RISC-V汇编语言</vt:lpstr>
      <vt:lpstr>RISC-V寄存器</vt:lpstr>
      <vt:lpstr>RISC-V通用寄存器</vt:lpstr>
      <vt:lpstr>RISC-V CSR寄存器</vt:lpstr>
      <vt:lpstr>RISC-V汇编指令</vt:lpstr>
      <vt:lpstr>RISC-V基础整型指令</vt:lpstr>
      <vt:lpstr>RISC-V基础整型指令</vt:lpstr>
      <vt:lpstr>RISC-V移位指令</vt:lpstr>
      <vt:lpstr>RISC-V算术指令</vt:lpstr>
      <vt:lpstr>RISC-V逻辑操作指令</vt:lpstr>
      <vt:lpstr>RISC-V比较指令</vt:lpstr>
      <vt:lpstr>RISC-V分支指令</vt:lpstr>
      <vt:lpstr>RISC-V跳转指令</vt:lpstr>
      <vt:lpstr>RISC-V加载存储指令</vt:lpstr>
      <vt:lpstr>RISC-V CSR指令</vt:lpstr>
      <vt:lpstr>RISC-V伪指令</vt:lpstr>
      <vt:lpstr>一个简单的例子</vt:lpstr>
      <vt:lpstr>一个简单的例子</vt:lpstr>
      <vt:lpstr>一个简单的例子</vt:lpstr>
      <vt:lpstr>RISC-V汇编语法</vt:lpstr>
      <vt:lpstr>汇编器指示符</vt:lpstr>
      <vt:lpstr>汇编器指示符</vt:lpstr>
      <vt:lpstr>汇编器重定位表达式</vt:lpstr>
      <vt:lpstr>链接器的作用</vt:lpstr>
      <vt:lpstr>一个不简单的例子</vt:lpstr>
      <vt:lpstr>一个不简单的例子</vt:lpstr>
      <vt:lpstr>一个不简单的例子</vt:lpstr>
      <vt:lpstr> </vt:lpstr>
      <vt:lpstr>3 编译原理的基础知识</vt:lpstr>
      <vt:lpstr>编译器的基础概念</vt:lpstr>
      <vt:lpstr>编译器的作用</vt:lpstr>
      <vt:lpstr>编译器的组成</vt:lpstr>
      <vt:lpstr>流行的编译器版本---GCC</vt:lpstr>
      <vt:lpstr>流行的编译器版本---LLVM</vt:lpstr>
      <vt:lpstr>编译原理的基础概念</vt:lpstr>
      <vt:lpstr>词法分析</vt:lpstr>
      <vt:lpstr>词法分析</vt:lpstr>
      <vt:lpstr>词法分析</vt:lpstr>
      <vt:lpstr>词法分析</vt:lpstr>
      <vt:lpstr>词法分析</vt:lpstr>
      <vt:lpstr>词法分析</vt:lpstr>
      <vt:lpstr>词法分析</vt:lpstr>
      <vt:lpstr>词法分析器</vt:lpstr>
      <vt:lpstr>语法分析</vt:lpstr>
      <vt:lpstr>语法分析</vt:lpstr>
      <vt:lpstr>语法分析</vt:lpstr>
      <vt:lpstr>语法分析</vt:lpstr>
      <vt:lpstr>语法分析</vt:lpstr>
      <vt:lpstr>语法分析</vt:lpstr>
      <vt:lpstr>语法分析</vt:lpstr>
      <vt:lpstr>上下文相关分析</vt:lpstr>
      <vt:lpstr>上下文相关分析</vt:lpstr>
      <vt:lpstr>上下文相关分析</vt:lpstr>
      <vt:lpstr>上下文相关分析</vt:lpstr>
      <vt:lpstr>上下文相关分析</vt:lpstr>
      <vt:lpstr> </vt:lpstr>
      <vt:lpstr>4 RISC-V工具链的开发</vt:lpstr>
      <vt:lpstr>为什么要进行工具链开发？</vt:lpstr>
      <vt:lpstr>如何进行工具链开发？</vt:lpstr>
      <vt:lpstr>描述自定义指令</vt:lpstr>
      <vt:lpstr>确定指令码 </vt:lpstr>
      <vt:lpstr>确定指令码 </vt:lpstr>
      <vt:lpstr>确定指令码 </vt:lpstr>
      <vt:lpstr>确定指令码 </vt:lpstr>
      <vt:lpstr>为binutils增加自定义指令</vt:lpstr>
      <vt:lpstr>为gcc增加自定义指令</vt:lpstr>
      <vt:lpstr>在spike上增加自定义指令 </vt:lpstr>
      <vt:lpstr>在spike上增加自定义指令 </vt:lpstr>
      <vt:lpstr>重新构建toolchain和spike</vt:lpstr>
      <vt:lpstr>测试toolchain和spike</vt:lpstr>
      <vt:lpstr>测试toolchain和spike</vt:lpstr>
      <vt:lpstr>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TTS</dc:creator>
  <cp:lastModifiedBy>TTS</cp:lastModifiedBy>
  <cp:revision>1357</cp:revision>
  <dcterms:created xsi:type="dcterms:W3CDTF">2021-07-19T07:36:06Z</dcterms:created>
  <dcterms:modified xsi:type="dcterms:W3CDTF">2021-08-27T09:48:33Z</dcterms:modified>
</cp:coreProperties>
</file>